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5143500" cx="9144000"/>
  <p:notesSz cx="6858000" cy="9144000"/>
  <p:embeddedFontLst>
    <p:embeddedFont>
      <p:font typeface="Roboto"/>
      <p:regular r:id="rId71"/>
      <p:bold r:id="rId72"/>
      <p:italic r:id="rId73"/>
      <p:boldItalic r:id="rId74"/>
    </p:embeddedFont>
    <p:embeddedFont>
      <p:font typeface="Fontdiner Swanky"/>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7.xml"/><Relationship Id="rId75" Type="http://schemas.openxmlformats.org/officeDocument/2006/relationships/font" Target="fonts/FontdinerSwanky-regular.fntdata"/><Relationship Id="rId30" Type="http://schemas.openxmlformats.org/officeDocument/2006/relationships/slide" Target="slides/slide26.xml"/><Relationship Id="rId74" Type="http://schemas.openxmlformats.org/officeDocument/2006/relationships/font" Target="fonts/Roboto-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Roboto-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 Erik Pohl, and I’m presenting on going from Test Driven Development to Data Driven Development in Kotlin.  I’ll tell you more about myself later…</a:t>
            </a:r>
            <a:endParaRPr/>
          </a:p>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thought this was cool.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3.jp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14.png"/><Relationship Id="rId5"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4.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meetup.com/kotlin-office-hours/" TargetMode="External"/><Relationship Id="rId4" Type="http://schemas.openxmlformats.org/officeDocument/2006/relationships/hyperlink" Target="https://www.meetup.com/kotlin-office-hours/" TargetMode="External"/><Relationship Id="rId5" Type="http://schemas.openxmlformats.org/officeDocument/2006/relationships/hyperlink" Target="https://www.meetup.com/kotlin-office-hours/" TargetMode="External"/><Relationship Id="rId6" Type="http://schemas.openxmlformats.org/officeDocument/2006/relationships/hyperlink" Target="https://www.meetup.com/Boston-Software-Craftsmanship/" TargetMode="External"/><Relationship Id="rId7" Type="http://schemas.openxmlformats.org/officeDocument/2006/relationships/hyperlink" Target="https://www.meetup.com/Boston-Software-Craftsmanship/" TargetMode="External"/><Relationship Id="rId8" Type="http://schemas.openxmlformats.org/officeDocument/2006/relationships/hyperlink" Target="https://www.meetup.com/kotlin-office-hour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mailto:erik_pohl@hotmail.com" TargetMode="External"/><Relationship Id="rId4" Type="http://schemas.openxmlformats.org/officeDocument/2006/relationships/hyperlink" Target="mailto:iotasubscript@gmail.com" TargetMode="External"/><Relationship Id="rId5" Type="http://schemas.openxmlformats.org/officeDocument/2006/relationships/hyperlink" Target="https://www.linkedin.com/in/erik-pohl-0792159/" TargetMode="External"/><Relationship Id="rId6" Type="http://schemas.openxmlformats.org/officeDocument/2006/relationships/hyperlink" Target="https://github.com/ErikPohl-Lot49-Projects/Erik-Pohl-Repo/tree/master/kotlin/kotlinTDDandDDD" TargetMode="External"/><Relationship Id="rId7" Type="http://schemas.openxmlformats.org/officeDocument/2006/relationships/image" Target="../media/image6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github.com/kotlintest/kotlintest" TargetMode="External"/><Relationship Id="rId4" Type="http://schemas.openxmlformats.org/officeDocument/2006/relationships/hyperlink" Target="http://www.peterprovost.org/blog/2012/05/02/kata-the-only-way-to-learn-td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Red, Green, Refactor</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CC0000"/>
                </a:solidFill>
              </a:rPr>
              <a:t>Test and Data Driven Development in Kotlin</a:t>
            </a:r>
            <a:endParaRPr>
              <a:solidFill>
                <a:srgbClr val="CC0000"/>
              </a:solidFill>
            </a:endParaRPr>
          </a:p>
          <a:p>
            <a:pPr indent="0" lvl="0" marL="0" rt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243050" y="-1246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Test Driven Development basics: for each test case</a:t>
            </a:r>
            <a:endParaRPr/>
          </a:p>
        </p:txBody>
      </p:sp>
      <p:pic>
        <p:nvPicPr>
          <p:cNvPr id="124" name="Shape 124"/>
          <p:cNvPicPr preferRelativeResize="0"/>
          <p:nvPr/>
        </p:nvPicPr>
        <p:blipFill>
          <a:blip r:embed="rId3">
            <a:alphaModFix/>
          </a:blip>
          <a:stretch>
            <a:fillRect/>
          </a:stretch>
        </p:blipFill>
        <p:spPr>
          <a:xfrm>
            <a:off x="243050" y="394625"/>
            <a:ext cx="1390300" cy="1390300"/>
          </a:xfrm>
          <a:prstGeom prst="rect">
            <a:avLst/>
          </a:prstGeom>
          <a:noFill/>
          <a:ln>
            <a:noFill/>
          </a:ln>
        </p:spPr>
      </p:pic>
      <p:sp>
        <p:nvSpPr>
          <p:cNvPr id="125" name="Shape 125"/>
          <p:cNvSpPr txBox="1"/>
          <p:nvPr/>
        </p:nvSpPr>
        <p:spPr>
          <a:xfrm>
            <a:off x="2129925" y="394625"/>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u="sng"/>
              <a:t>Red.</a:t>
            </a:r>
            <a:r>
              <a:rPr lang="en"/>
              <a:t>  You have not written solution code yet.  Based solely on your user requirements, you create a test case.  This case will fail because </a:t>
            </a:r>
            <a:r>
              <a:rPr b="1" lang="en">
                <a:solidFill>
                  <a:schemeClr val="dk1"/>
                </a:solidFill>
              </a:rPr>
              <a:t>you have not written solution code yet.</a:t>
            </a:r>
            <a:endParaRPr b="1">
              <a:solidFill>
                <a:schemeClr val="dk1"/>
              </a:solidFill>
            </a:endParaRPr>
          </a:p>
          <a:p>
            <a:pPr indent="0" lvl="0" marL="0">
              <a:spcBef>
                <a:spcPts val="0"/>
              </a:spcBef>
              <a:spcAft>
                <a:spcPts val="0"/>
              </a:spcAft>
              <a:buNone/>
            </a:pPr>
            <a:r>
              <a:rPr i="1" lang="en">
                <a:solidFill>
                  <a:schemeClr val="dk1"/>
                </a:solidFill>
              </a:rPr>
              <a:t>Why? </a:t>
            </a:r>
            <a:r>
              <a:rPr lang="en">
                <a:solidFill>
                  <a:schemeClr val="dk1"/>
                </a:solidFill>
              </a:rPr>
              <a:t>The focus is on building a suite of tests which are specifically geared to test user requirements and nothing else.  </a:t>
            </a:r>
            <a:endParaRPr>
              <a:solidFill>
                <a:schemeClr val="dk1"/>
              </a:solidFill>
            </a:endParaRPr>
          </a:p>
          <a:p>
            <a:pPr indent="0" lvl="0" marL="0">
              <a:spcBef>
                <a:spcPts val="0"/>
              </a:spcBef>
              <a:spcAft>
                <a:spcPts val="0"/>
              </a:spcAft>
              <a:buNone/>
            </a:pPr>
            <a:r>
              <a:rPr b="1" lang="en" u="sng">
                <a:solidFill>
                  <a:schemeClr val="dk1"/>
                </a:solidFill>
              </a:rPr>
              <a:t>If you do that first, you will not </a:t>
            </a:r>
            <a:r>
              <a:rPr b="1" i="1" lang="en" u="sng">
                <a:solidFill>
                  <a:schemeClr val="dk1"/>
                </a:solidFill>
              </a:rPr>
              <a:t>not </a:t>
            </a:r>
            <a:r>
              <a:rPr b="1" lang="en" u="sng">
                <a:solidFill>
                  <a:schemeClr val="dk1"/>
                </a:solidFill>
              </a:rPr>
              <a:t>do it.</a:t>
            </a:r>
            <a:endParaRPr b="1" u="sng">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p:txBody>
      </p:sp>
      <p:pic>
        <p:nvPicPr>
          <p:cNvPr id="126" name="Shape 126"/>
          <p:cNvPicPr preferRelativeResize="0"/>
          <p:nvPr/>
        </p:nvPicPr>
        <p:blipFill>
          <a:blip r:embed="rId4">
            <a:alphaModFix/>
          </a:blip>
          <a:stretch>
            <a:fillRect/>
          </a:stretch>
        </p:blipFill>
        <p:spPr>
          <a:xfrm>
            <a:off x="575947" y="1992025"/>
            <a:ext cx="989425" cy="1490350"/>
          </a:xfrm>
          <a:prstGeom prst="rect">
            <a:avLst/>
          </a:prstGeom>
          <a:noFill/>
          <a:ln>
            <a:noFill/>
          </a:ln>
        </p:spPr>
      </p:pic>
      <p:sp>
        <p:nvSpPr>
          <p:cNvPr id="127" name="Shape 127"/>
          <p:cNvSpPr txBox="1"/>
          <p:nvPr/>
        </p:nvSpPr>
        <p:spPr>
          <a:xfrm>
            <a:off x="2129925" y="1992025"/>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u="sng"/>
              <a:t>Green</a:t>
            </a:r>
            <a:r>
              <a:rPr b="1" lang="en" u="sng"/>
              <a:t>.</a:t>
            </a:r>
            <a:r>
              <a:rPr lang="en"/>
              <a:t>  You write the simplest code to pass the test possible.  Don’t get fancy. </a:t>
            </a:r>
            <a:endParaRPr/>
          </a:p>
          <a:p>
            <a:pPr indent="0" lvl="0" marL="0">
              <a:spcBef>
                <a:spcPts val="0"/>
              </a:spcBef>
              <a:spcAft>
                <a:spcPts val="0"/>
              </a:spcAft>
              <a:buNone/>
            </a:pPr>
            <a:r>
              <a:rPr lang="en"/>
              <a:t>If your AI named Hal will return: “I'm sorry, Dave. I'm afraid I can't do that.” when you ask it to open the pod bay doors, hard code the response to get the test to pass.</a:t>
            </a:r>
            <a:endParaRPr/>
          </a:p>
          <a:p>
            <a:pPr indent="0" lvl="0" marL="0" rtl="0">
              <a:spcBef>
                <a:spcPts val="0"/>
              </a:spcBef>
              <a:spcAft>
                <a:spcPts val="0"/>
              </a:spcAft>
              <a:buNone/>
            </a:pPr>
            <a:r>
              <a:rPr i="1" lang="en">
                <a:solidFill>
                  <a:schemeClr val="dk1"/>
                </a:solidFill>
              </a:rPr>
              <a:t>Why? </a:t>
            </a:r>
            <a:r>
              <a:rPr lang="en">
                <a:solidFill>
                  <a:schemeClr val="dk1"/>
                </a:solidFill>
              </a:rPr>
              <a:t>The focus is on building software which will pass the user requirements.  </a:t>
            </a:r>
            <a:r>
              <a:rPr b="1" lang="en" u="sng">
                <a:solidFill>
                  <a:schemeClr val="dk1"/>
                </a:solidFill>
              </a:rPr>
              <a:t>If you do this first, you will not </a:t>
            </a:r>
            <a:r>
              <a:rPr b="1" i="1" lang="en" u="sng">
                <a:solidFill>
                  <a:schemeClr val="dk1"/>
                </a:solidFill>
              </a:rPr>
              <a:t>not </a:t>
            </a:r>
            <a:r>
              <a:rPr b="1" lang="en" u="sng">
                <a:solidFill>
                  <a:schemeClr val="dk1"/>
                </a:solidFill>
              </a:rPr>
              <a:t>do it. </a:t>
            </a:r>
            <a:endParaRPr b="1" u="sng">
              <a:solidFill>
                <a:schemeClr val="dk1"/>
              </a:solidFill>
            </a:endParaRPr>
          </a:p>
          <a:p>
            <a:pPr indent="0" lvl="0" marL="0" rtl="0">
              <a:spcBef>
                <a:spcPts val="0"/>
              </a:spcBef>
              <a:spcAft>
                <a:spcPts val="0"/>
              </a:spcAft>
              <a:buNone/>
            </a:pPr>
            <a:r>
              <a:t/>
            </a:r>
            <a:endParaRPr b="1" u="sng">
              <a:solidFill>
                <a:schemeClr val="dk1"/>
              </a:solidFill>
            </a:endParaRPr>
          </a:p>
          <a:p>
            <a:pPr indent="0" lvl="0" marL="0">
              <a:spcBef>
                <a:spcPts val="0"/>
              </a:spcBef>
              <a:spcAft>
                <a:spcPts val="0"/>
              </a:spcAft>
              <a:buNone/>
            </a:pPr>
            <a:r>
              <a:rPr b="1" lang="en" u="sng">
                <a:solidFill>
                  <a:schemeClr val="dk1"/>
                </a:solidFill>
              </a:rPr>
              <a:t>Refactor.</a:t>
            </a:r>
            <a:r>
              <a:rPr b="1" lang="en">
                <a:solidFill>
                  <a:schemeClr val="dk1"/>
                </a:solidFill>
              </a:rPr>
              <a:t>  </a:t>
            </a:r>
            <a:r>
              <a:rPr lang="en">
                <a:solidFill>
                  <a:schemeClr val="dk1"/>
                </a:solidFill>
              </a:rPr>
              <a:t>You clean the code and make it organized and simple without changing the results. Take a cluttered box you are moving, organize it, and tape it up. Same stuff, same output when you open it later, just organized, efficient.  </a:t>
            </a:r>
            <a:endParaRPr>
              <a:solidFill>
                <a:schemeClr val="dk1"/>
              </a:solidFill>
            </a:endParaRPr>
          </a:p>
          <a:p>
            <a:pPr indent="0" lvl="0" marL="0">
              <a:spcBef>
                <a:spcPts val="0"/>
              </a:spcBef>
              <a:spcAft>
                <a:spcPts val="0"/>
              </a:spcAft>
              <a:buNone/>
            </a:pPr>
            <a:r>
              <a:rPr i="1" lang="en">
                <a:solidFill>
                  <a:schemeClr val="dk1"/>
                </a:solidFill>
              </a:rPr>
              <a:t>Why?  </a:t>
            </a:r>
            <a:r>
              <a:rPr lang="en">
                <a:solidFill>
                  <a:schemeClr val="dk1"/>
                </a:solidFill>
              </a:rPr>
              <a:t>We wouldn’t be engineers if we didn’t want to take out the ugly code.  We want to make this code perform well and be efficient.  We don’t want to break our test cases.  Here’s where you change the brute force green code to something you can show your boss.</a:t>
            </a:r>
            <a:endParaRPr>
              <a:solidFill>
                <a:schemeClr val="dk1"/>
              </a:solidFill>
            </a:endParaRPr>
          </a:p>
          <a:p>
            <a:pPr indent="0" lvl="0" marL="0" rtl="0">
              <a:spcBef>
                <a:spcPts val="0"/>
              </a:spcBef>
              <a:spcAft>
                <a:spcPts val="0"/>
              </a:spcAft>
              <a:buNone/>
            </a:pPr>
            <a:r>
              <a:t/>
            </a:r>
            <a:endParaRPr>
              <a:solidFill>
                <a:schemeClr val="dk1"/>
              </a:solidFill>
            </a:endParaRPr>
          </a:p>
        </p:txBody>
      </p:sp>
      <p:pic>
        <p:nvPicPr>
          <p:cNvPr id="128" name="Shape 128"/>
          <p:cNvPicPr preferRelativeResize="0"/>
          <p:nvPr/>
        </p:nvPicPr>
        <p:blipFill>
          <a:blip r:embed="rId5">
            <a:alphaModFix/>
          </a:blip>
          <a:stretch>
            <a:fillRect/>
          </a:stretch>
        </p:blipFill>
        <p:spPr>
          <a:xfrm>
            <a:off x="1140500" y="3990523"/>
            <a:ext cx="989424" cy="966600"/>
          </a:xfrm>
          <a:prstGeom prst="rect">
            <a:avLst/>
          </a:prstGeom>
          <a:noFill/>
          <a:ln>
            <a:noFill/>
          </a:ln>
        </p:spPr>
      </p:pic>
      <p:pic>
        <p:nvPicPr>
          <p:cNvPr id="129" name="Shape 129"/>
          <p:cNvPicPr preferRelativeResize="0"/>
          <p:nvPr/>
        </p:nvPicPr>
        <p:blipFill>
          <a:blip r:embed="rId6">
            <a:alphaModFix/>
          </a:blip>
          <a:stretch>
            <a:fillRect/>
          </a:stretch>
        </p:blipFill>
        <p:spPr>
          <a:xfrm>
            <a:off x="0" y="3792302"/>
            <a:ext cx="1125999" cy="11648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10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Whew!  That was a lot all at once! </a:t>
            </a:r>
            <a:endParaRPr/>
          </a:p>
        </p:txBody>
      </p:sp>
      <p:pic>
        <p:nvPicPr>
          <p:cNvPr id="135" name="Shape 135"/>
          <p:cNvPicPr preferRelativeResize="0"/>
          <p:nvPr/>
        </p:nvPicPr>
        <p:blipFill>
          <a:blip r:embed="rId3">
            <a:alphaModFix/>
          </a:blip>
          <a:stretch>
            <a:fillRect/>
          </a:stretch>
        </p:blipFill>
        <p:spPr>
          <a:xfrm>
            <a:off x="152400" y="1170125"/>
            <a:ext cx="5094630" cy="3820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No problem.  Break it down!</a:t>
            </a:r>
            <a:endParaRPr/>
          </a:p>
        </p:txBody>
      </p:sp>
      <p:pic>
        <p:nvPicPr>
          <p:cNvPr id="141" name="Shape 141"/>
          <p:cNvPicPr preferRelativeResize="0"/>
          <p:nvPr/>
        </p:nvPicPr>
        <p:blipFill>
          <a:blip r:embed="rId3">
            <a:alphaModFix/>
          </a:blip>
          <a:stretch>
            <a:fillRect/>
          </a:stretch>
        </p:blipFill>
        <p:spPr>
          <a:xfrm>
            <a:off x="152400" y="1170125"/>
            <a:ext cx="4835477"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365763" y="1640850"/>
            <a:ext cx="1390300" cy="1390300"/>
          </a:xfrm>
          <a:prstGeom prst="rect">
            <a:avLst/>
          </a:prstGeom>
          <a:noFill/>
          <a:ln>
            <a:noFill/>
          </a:ln>
        </p:spPr>
      </p:pic>
      <p:sp>
        <p:nvSpPr>
          <p:cNvPr id="147" name="Shape 147"/>
          <p:cNvSpPr txBox="1"/>
          <p:nvPr/>
        </p:nvSpPr>
        <p:spPr>
          <a:xfrm>
            <a:off x="2207313" y="1108375"/>
            <a:ext cx="65256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u="sng"/>
              <a:t>Red.</a:t>
            </a:r>
            <a:r>
              <a:rPr lang="en"/>
              <a:t>  </a:t>
            </a:r>
            <a:endParaRPr/>
          </a:p>
          <a:p>
            <a:pPr indent="0" lvl="0" marL="0" rtl="0">
              <a:spcBef>
                <a:spcPts val="0"/>
              </a:spcBef>
              <a:spcAft>
                <a:spcPts val="0"/>
              </a:spcAft>
              <a:buNone/>
            </a:pPr>
            <a:r>
              <a:rPr lang="en"/>
              <a:t>You have not written solution code yet.  </a:t>
            </a:r>
            <a:endParaRPr/>
          </a:p>
          <a:p>
            <a:pPr indent="0" lvl="0" marL="0" rtl="0">
              <a:spcBef>
                <a:spcPts val="0"/>
              </a:spcBef>
              <a:spcAft>
                <a:spcPts val="0"/>
              </a:spcAft>
              <a:buNone/>
            </a:pPr>
            <a:r>
              <a:rPr lang="en"/>
              <a:t>In fact, you might have no solution code at all!</a:t>
            </a:r>
            <a:endParaRPr/>
          </a:p>
          <a:p>
            <a:pPr indent="0" lvl="0" marL="0" rtl="0">
              <a:spcBef>
                <a:spcPts val="0"/>
              </a:spcBef>
              <a:spcAft>
                <a:spcPts val="0"/>
              </a:spcAft>
              <a:buNone/>
            </a:pPr>
            <a:r>
              <a:t/>
            </a:r>
            <a:endParaRPr/>
          </a:p>
          <a:p>
            <a:pPr indent="0" lvl="0" marL="0" rtl="0">
              <a:spcBef>
                <a:spcPts val="0"/>
              </a:spcBef>
              <a:spcAft>
                <a:spcPts val="0"/>
              </a:spcAft>
              <a:buNone/>
            </a:pPr>
            <a:r>
              <a:rPr lang="en"/>
              <a:t>Based solely on your user requirements, you create a test case.  </a:t>
            </a:r>
            <a:endParaRPr/>
          </a:p>
          <a:p>
            <a:pPr indent="0" lvl="0" marL="0" rtl="0">
              <a:spcBef>
                <a:spcPts val="0"/>
              </a:spcBef>
              <a:spcAft>
                <a:spcPts val="0"/>
              </a:spcAft>
              <a:buNone/>
            </a:pPr>
            <a:r>
              <a:rPr lang="en"/>
              <a:t>This case will fail because </a:t>
            </a:r>
            <a:r>
              <a:rPr b="1" lang="en">
                <a:solidFill>
                  <a:schemeClr val="dk1"/>
                </a:solidFill>
              </a:rPr>
              <a:t>you have not written solution code yet.</a:t>
            </a:r>
            <a:endParaRPr b="1">
              <a:solidFill>
                <a:schemeClr val="dk1"/>
              </a:solidFill>
            </a:endParaRPr>
          </a:p>
          <a:p>
            <a:pPr indent="0" lvl="0" marL="0" rtl="0">
              <a:spcBef>
                <a:spcPts val="0"/>
              </a:spcBef>
              <a:spcAft>
                <a:spcPts val="0"/>
              </a:spcAft>
              <a:buNone/>
            </a:pPr>
            <a:r>
              <a:t/>
            </a:r>
            <a:endParaRPr b="1">
              <a:solidFill>
                <a:schemeClr val="dk1"/>
              </a:solidFill>
            </a:endParaRPr>
          </a:p>
          <a:p>
            <a:pPr indent="0" lvl="0" marL="0" rtl="0">
              <a:spcBef>
                <a:spcPts val="0"/>
              </a:spcBef>
              <a:spcAft>
                <a:spcPts val="0"/>
              </a:spcAft>
              <a:buNone/>
            </a:pPr>
            <a:r>
              <a:rPr i="1" lang="en">
                <a:solidFill>
                  <a:schemeClr val="dk1"/>
                </a:solidFill>
              </a:rPr>
              <a:t>Why? </a:t>
            </a:r>
            <a:r>
              <a:rPr lang="en">
                <a:solidFill>
                  <a:schemeClr val="dk1"/>
                </a:solidFill>
              </a:rPr>
              <a:t>The focus is on building a suite of tests which are specifically geared to test user requirements and nothing else.  </a:t>
            </a:r>
            <a:endParaRPr>
              <a:solidFill>
                <a:schemeClr val="dk1"/>
              </a:solidFill>
            </a:endParaRPr>
          </a:p>
          <a:p>
            <a:pPr indent="0" lvl="0" marL="0" rtl="0">
              <a:spcBef>
                <a:spcPts val="0"/>
              </a:spcBef>
              <a:spcAft>
                <a:spcPts val="0"/>
              </a:spcAft>
              <a:buNone/>
            </a:pPr>
            <a:r>
              <a:rPr b="1" lang="en" u="sng">
                <a:solidFill>
                  <a:schemeClr val="dk1"/>
                </a:solidFill>
              </a:rPr>
              <a:t>If you do that first, you will not </a:t>
            </a:r>
            <a:r>
              <a:rPr b="1" i="1" lang="en" u="sng">
                <a:solidFill>
                  <a:schemeClr val="dk1"/>
                </a:solidFill>
              </a:rPr>
              <a:t>not </a:t>
            </a:r>
            <a:r>
              <a:rPr b="1" lang="en" u="sng">
                <a:solidFill>
                  <a:schemeClr val="dk1"/>
                </a:solidFill>
              </a:rPr>
              <a:t>do it.</a:t>
            </a:r>
            <a:endParaRPr b="1" u="sng">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sp>
        <p:nvSpPr>
          <p:cNvPr id="148" name="Shape 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Green</a:t>
            </a:r>
            <a:endParaRPr/>
          </a:p>
        </p:txBody>
      </p:sp>
      <p:pic>
        <p:nvPicPr>
          <p:cNvPr id="154" name="Shape 154"/>
          <p:cNvPicPr preferRelativeResize="0"/>
          <p:nvPr/>
        </p:nvPicPr>
        <p:blipFill>
          <a:blip r:embed="rId3">
            <a:alphaModFix/>
          </a:blip>
          <a:stretch>
            <a:fillRect/>
          </a:stretch>
        </p:blipFill>
        <p:spPr>
          <a:xfrm>
            <a:off x="575947" y="1992025"/>
            <a:ext cx="989425" cy="1490350"/>
          </a:xfrm>
          <a:prstGeom prst="rect">
            <a:avLst/>
          </a:prstGeom>
          <a:noFill/>
          <a:ln>
            <a:noFill/>
          </a:ln>
        </p:spPr>
      </p:pic>
      <p:sp>
        <p:nvSpPr>
          <p:cNvPr id="155" name="Shape 155"/>
          <p:cNvSpPr txBox="1"/>
          <p:nvPr/>
        </p:nvSpPr>
        <p:spPr>
          <a:xfrm>
            <a:off x="1982625" y="1074350"/>
            <a:ext cx="65256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u="sng"/>
              <a:t>Green.</a:t>
            </a:r>
            <a:r>
              <a:rPr lang="en"/>
              <a:t>  </a:t>
            </a:r>
            <a:endParaRPr/>
          </a:p>
          <a:p>
            <a:pPr indent="0" lvl="0" marL="0" rtl="0">
              <a:spcBef>
                <a:spcPts val="0"/>
              </a:spcBef>
              <a:spcAft>
                <a:spcPts val="0"/>
              </a:spcAft>
              <a:buNone/>
            </a:pPr>
            <a:r>
              <a:t/>
            </a:r>
            <a:endParaRPr/>
          </a:p>
          <a:p>
            <a:pPr indent="0" lvl="0" marL="0" rtl="0">
              <a:spcBef>
                <a:spcPts val="0"/>
              </a:spcBef>
              <a:spcAft>
                <a:spcPts val="0"/>
              </a:spcAft>
              <a:buNone/>
            </a:pPr>
            <a:r>
              <a:rPr lang="en"/>
              <a:t>You write the simplest code to pass the test possible.  </a:t>
            </a:r>
            <a:endParaRPr/>
          </a:p>
          <a:p>
            <a:pPr indent="0" lvl="0" marL="0" rtl="0">
              <a:spcBef>
                <a:spcPts val="0"/>
              </a:spcBef>
              <a:spcAft>
                <a:spcPts val="0"/>
              </a:spcAft>
              <a:buNone/>
            </a:pPr>
            <a:r>
              <a:t/>
            </a:r>
            <a:endParaRPr/>
          </a:p>
          <a:p>
            <a:pPr indent="0" lvl="0" marL="0" rtl="0">
              <a:spcBef>
                <a:spcPts val="0"/>
              </a:spcBef>
              <a:spcAft>
                <a:spcPts val="0"/>
              </a:spcAft>
              <a:buNone/>
            </a:pPr>
            <a:r>
              <a:rPr lang="en"/>
              <a:t>Don’t get fancy. </a:t>
            </a:r>
            <a:endParaRPr/>
          </a:p>
          <a:p>
            <a:pPr indent="0" lvl="0" marL="0" rtl="0">
              <a:spcBef>
                <a:spcPts val="0"/>
              </a:spcBef>
              <a:spcAft>
                <a:spcPts val="0"/>
              </a:spcAft>
              <a:buNone/>
            </a:pPr>
            <a:r>
              <a:t/>
            </a:r>
            <a:endParaRPr/>
          </a:p>
          <a:p>
            <a:pPr indent="0" lvl="0" marL="0" rtl="0">
              <a:spcBef>
                <a:spcPts val="0"/>
              </a:spcBef>
              <a:spcAft>
                <a:spcPts val="0"/>
              </a:spcAft>
              <a:buNone/>
            </a:pPr>
            <a:r>
              <a:rPr lang="en"/>
              <a:t>Don’t be too sexy for your requirements.  </a:t>
            </a:r>
            <a:endParaRPr/>
          </a:p>
          <a:p>
            <a:pPr indent="0" lvl="0" marL="0" rtl="0">
              <a:spcBef>
                <a:spcPts val="0"/>
              </a:spcBef>
              <a:spcAft>
                <a:spcPts val="0"/>
              </a:spcAft>
              <a:buNone/>
            </a:pPr>
            <a:r>
              <a:t/>
            </a:r>
            <a:endParaRPr/>
          </a:p>
          <a:p>
            <a:pPr indent="0" lvl="0" marL="0" rtl="0">
              <a:spcBef>
                <a:spcPts val="0"/>
              </a:spcBef>
              <a:spcAft>
                <a:spcPts val="0"/>
              </a:spcAft>
              <a:buNone/>
            </a:pPr>
            <a:r>
              <a:rPr lang="en"/>
              <a:t>If your AI named Hal will return: “I'm sorry, Dave. I'm afraid I can't do that.” when you ask it to open the pod bay doors, hard code the response to get the test to pass.</a:t>
            </a:r>
            <a:endParaRPr/>
          </a:p>
          <a:p>
            <a:pPr indent="0" lvl="0" marL="0" rtl="0">
              <a:spcBef>
                <a:spcPts val="0"/>
              </a:spcBef>
              <a:spcAft>
                <a:spcPts val="0"/>
              </a:spcAft>
              <a:buNone/>
            </a:pPr>
            <a:r>
              <a:t/>
            </a:r>
            <a:endParaRPr/>
          </a:p>
          <a:p>
            <a:pPr indent="0" lvl="0" marL="0" rtl="0">
              <a:spcBef>
                <a:spcPts val="0"/>
              </a:spcBef>
              <a:spcAft>
                <a:spcPts val="0"/>
              </a:spcAft>
              <a:buNone/>
            </a:pPr>
            <a:r>
              <a:rPr i="1" lang="en">
                <a:solidFill>
                  <a:schemeClr val="dk1"/>
                </a:solidFill>
              </a:rPr>
              <a:t>Why? </a:t>
            </a:r>
            <a:r>
              <a:rPr lang="en">
                <a:solidFill>
                  <a:schemeClr val="dk1"/>
                </a:solidFill>
              </a:rPr>
              <a:t>The focus is on building software which will pass the user requirements.  </a:t>
            </a:r>
            <a:r>
              <a:rPr b="1" lang="en" u="sng">
                <a:solidFill>
                  <a:schemeClr val="dk1"/>
                </a:solidFill>
              </a:rPr>
              <a:t>If you do this first, you will not </a:t>
            </a:r>
            <a:r>
              <a:rPr b="1" i="1" lang="en" u="sng">
                <a:solidFill>
                  <a:schemeClr val="dk1"/>
                </a:solidFill>
              </a:rPr>
              <a:t>not </a:t>
            </a:r>
            <a:r>
              <a:rPr b="1" lang="en" u="sng">
                <a:solidFill>
                  <a:schemeClr val="dk1"/>
                </a:solidFill>
              </a:rPr>
              <a:t>do it. </a:t>
            </a:r>
            <a:endParaRPr b="1" u="sng">
              <a:solidFill>
                <a:schemeClr val="dk1"/>
              </a:solidFill>
            </a:endParaRPr>
          </a:p>
          <a:p>
            <a:pPr indent="0" lvl="0" marL="0" rtl="0">
              <a:spcBef>
                <a:spcPts val="0"/>
              </a:spcBef>
              <a:spcAft>
                <a:spcPts val="0"/>
              </a:spcAft>
              <a:buNone/>
            </a:pPr>
            <a:r>
              <a:t/>
            </a:r>
            <a:endParaRPr b="1" u="sng">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Refactor</a:t>
            </a:r>
            <a:endParaRPr/>
          </a:p>
        </p:txBody>
      </p:sp>
      <p:sp>
        <p:nvSpPr>
          <p:cNvPr id="161" name="Shape 161"/>
          <p:cNvSpPr txBox="1"/>
          <p:nvPr>
            <p:ph idx="1" type="body"/>
          </p:nvPr>
        </p:nvSpPr>
        <p:spPr>
          <a:xfrm>
            <a:off x="2968200" y="736400"/>
            <a:ext cx="5864100" cy="2427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b="1" lang="en" sz="1400" u="sng">
                <a:solidFill>
                  <a:schemeClr val="dk1"/>
                </a:solidFill>
              </a:rPr>
              <a:t>Refactor.</a:t>
            </a:r>
            <a:r>
              <a:rPr b="1" lang="en" sz="1400">
                <a:solidFill>
                  <a:schemeClr val="dk1"/>
                </a:solidFill>
              </a:rPr>
              <a:t>  </a:t>
            </a:r>
            <a:endParaRPr b="1"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You clean the code and make it organized and simple without changing the results.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Take a cluttered box you are moving, organize it, and tape it up.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Same stuff, same output when you open it later, just organized, efficient.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i="1" lang="en" sz="1400">
                <a:solidFill>
                  <a:schemeClr val="dk1"/>
                </a:solidFill>
              </a:rPr>
              <a:t>Why?  </a:t>
            </a:r>
            <a:endParaRPr i="1"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We wouldn’t be engineers if we didn’t want to take out the ugly code.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We want to make this code perform well and be efficient.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We don’t want to break our test cases.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400">
                <a:solidFill>
                  <a:schemeClr val="dk1"/>
                </a:solidFill>
              </a:rPr>
              <a:t>Here’s where you change the brute force green code to something you can show your boss.</a:t>
            </a:r>
            <a:endParaRPr/>
          </a:p>
        </p:txBody>
      </p:sp>
      <p:pic>
        <p:nvPicPr>
          <p:cNvPr id="162" name="Shape 162"/>
          <p:cNvPicPr preferRelativeResize="0"/>
          <p:nvPr/>
        </p:nvPicPr>
        <p:blipFill>
          <a:blip r:embed="rId3">
            <a:alphaModFix/>
          </a:blip>
          <a:stretch>
            <a:fillRect/>
          </a:stretch>
        </p:blipFill>
        <p:spPr>
          <a:xfrm>
            <a:off x="1571025" y="2585673"/>
            <a:ext cx="989424" cy="966600"/>
          </a:xfrm>
          <a:prstGeom prst="rect">
            <a:avLst/>
          </a:prstGeom>
          <a:noFill/>
          <a:ln>
            <a:noFill/>
          </a:ln>
        </p:spPr>
      </p:pic>
      <p:pic>
        <p:nvPicPr>
          <p:cNvPr id="163" name="Shape 163"/>
          <p:cNvPicPr preferRelativeResize="0"/>
          <p:nvPr/>
        </p:nvPicPr>
        <p:blipFill>
          <a:blip r:embed="rId4">
            <a:alphaModFix/>
          </a:blip>
          <a:stretch>
            <a:fillRect/>
          </a:stretch>
        </p:blipFill>
        <p:spPr>
          <a:xfrm>
            <a:off x="430525" y="2387452"/>
            <a:ext cx="1125999" cy="11648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not doing something means you do it</a:t>
            </a:r>
            <a:endParaRPr/>
          </a:p>
        </p:txBody>
      </p:sp>
      <p:sp>
        <p:nvSpPr>
          <p:cNvPr id="169" name="Shape 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You build a suite of test cases for each user requirement </a:t>
            </a:r>
            <a:endParaRPr/>
          </a:p>
          <a:p>
            <a:pPr indent="0" lvl="0" marL="0">
              <a:spcBef>
                <a:spcPts val="1600"/>
              </a:spcBef>
              <a:spcAft>
                <a:spcPts val="0"/>
              </a:spcAft>
              <a:buNone/>
            </a:pPr>
            <a:r>
              <a:rPr lang="en"/>
              <a:t>2. This suite, because you built it, can be used for regression testing</a:t>
            </a:r>
            <a:endParaRPr/>
          </a:p>
          <a:p>
            <a:pPr indent="0" lvl="0" marL="0">
              <a:spcBef>
                <a:spcPts val="1600"/>
              </a:spcBef>
              <a:spcAft>
                <a:spcPts val="0"/>
              </a:spcAft>
              <a:buNone/>
            </a:pPr>
            <a:r>
              <a:rPr lang="en"/>
              <a:t>3. You only commit code which passes all test cases in the suite</a:t>
            </a:r>
            <a:endParaRPr/>
          </a:p>
          <a:p>
            <a:pPr indent="0" lvl="0" marL="0">
              <a:spcBef>
                <a:spcPts val="1600"/>
              </a:spcBef>
              <a:spcAft>
                <a:spcPts val="1600"/>
              </a:spcAft>
              <a:buNone/>
            </a:pPr>
            <a:r>
              <a:rPr lang="en"/>
              <a:t>4</a:t>
            </a:r>
            <a:r>
              <a:rPr lang="en"/>
              <a:t>. You only built code which was explicitly tied to a test case and a requirement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 not?</a:t>
            </a:r>
            <a:endParaRPr/>
          </a:p>
        </p:txBody>
      </p:sp>
      <p:pic>
        <p:nvPicPr>
          <p:cNvPr id="175" name="Shape 175"/>
          <p:cNvPicPr preferRelativeResize="0"/>
          <p:nvPr/>
        </p:nvPicPr>
        <p:blipFill>
          <a:blip r:embed="rId3">
            <a:alphaModFix/>
          </a:blip>
          <a:stretch>
            <a:fillRect/>
          </a:stretch>
        </p:blipFill>
        <p:spPr>
          <a:xfrm>
            <a:off x="1424450" y="1017725"/>
            <a:ext cx="7407850" cy="375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Looking ahead! Almost 70 slides?</a:t>
            </a:r>
            <a:endParaRPr/>
          </a:p>
          <a:p>
            <a:pPr indent="0" lvl="0" marL="0" rtl="0">
              <a:spcBef>
                <a:spcPts val="0"/>
              </a:spcBef>
              <a:spcAft>
                <a:spcPts val="0"/>
              </a:spcAft>
              <a:buNone/>
            </a:pPr>
            <a:r>
              <a:t/>
            </a:r>
            <a:endParaRPr/>
          </a:p>
        </p:txBody>
      </p:sp>
      <p:pic>
        <p:nvPicPr>
          <p:cNvPr id="181" name="Shape 181"/>
          <p:cNvPicPr preferRelativeResize="0"/>
          <p:nvPr/>
        </p:nvPicPr>
        <p:blipFill>
          <a:blip r:embed="rId3">
            <a:alphaModFix/>
          </a:blip>
          <a:stretch>
            <a:fillRect/>
          </a:stretch>
        </p:blipFill>
        <p:spPr>
          <a:xfrm>
            <a:off x="152400" y="1170125"/>
            <a:ext cx="5094630" cy="3820973"/>
          </a:xfrm>
          <a:prstGeom prst="rect">
            <a:avLst/>
          </a:prstGeom>
          <a:noFill/>
          <a:ln>
            <a:noFill/>
          </a:ln>
        </p:spPr>
      </p:pic>
      <p:sp>
        <p:nvSpPr>
          <p:cNvPr id="182" name="Shape 182"/>
          <p:cNvSpPr txBox="1"/>
          <p:nvPr/>
        </p:nvSpPr>
        <p:spPr>
          <a:xfrm>
            <a:off x="5381425" y="2356500"/>
            <a:ext cx="65256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a:t>“We’re going to</a:t>
            </a:r>
            <a:endParaRPr b="1" i="1"/>
          </a:p>
          <a:p>
            <a:pPr indent="0" lvl="0" marL="0" rtl="0">
              <a:spcBef>
                <a:spcPts val="0"/>
              </a:spcBef>
              <a:spcAft>
                <a:spcPts val="0"/>
              </a:spcAft>
              <a:buNone/>
            </a:pPr>
            <a:r>
              <a:rPr b="1" i="1" lang="en"/>
              <a:t>need a bigger </a:t>
            </a:r>
            <a:endParaRPr b="1" i="1"/>
          </a:p>
          <a:p>
            <a:pPr indent="0" lvl="0" marL="0" rtl="0">
              <a:spcBef>
                <a:spcPts val="0"/>
              </a:spcBef>
              <a:spcAft>
                <a:spcPts val="0"/>
              </a:spcAft>
              <a:buNone/>
            </a:pPr>
            <a:r>
              <a:rPr b="1" i="1" lang="en"/>
              <a:t>boat.”</a:t>
            </a:r>
            <a:endParaRPr b="1" i="1"/>
          </a:p>
        </p:txBody>
      </p:sp>
      <p:pic>
        <p:nvPicPr>
          <p:cNvPr id="183" name="Shape 183"/>
          <p:cNvPicPr preferRelativeResize="0"/>
          <p:nvPr/>
        </p:nvPicPr>
        <p:blipFill>
          <a:blip r:embed="rId4">
            <a:alphaModFix/>
          </a:blip>
          <a:stretch>
            <a:fillRect/>
          </a:stretch>
        </p:blipFill>
        <p:spPr>
          <a:xfrm>
            <a:off x="7181850" y="1017713"/>
            <a:ext cx="1962150" cy="469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91725" y="20223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step by step demo is helpful</a:t>
            </a:r>
            <a:endParaRPr/>
          </a:p>
          <a:p>
            <a:pPr indent="0" lvl="0" marL="0">
              <a:spcBef>
                <a:spcPts val="0"/>
              </a:spcBef>
              <a:spcAft>
                <a:spcPts val="0"/>
              </a:spcAft>
              <a:buNone/>
            </a:pPr>
            <a:r>
              <a:rPr lang="en"/>
              <a:t>katas are recommended to learn TDD  </a:t>
            </a:r>
            <a:endParaRPr/>
          </a:p>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nvSpPr>
        <p:spPr>
          <a:xfrm>
            <a:off x="91200" y="1225900"/>
            <a:ext cx="8961600" cy="123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So let it be disclaimed.  </a:t>
            </a:r>
            <a:endParaRPr>
              <a:solidFill>
                <a:schemeClr val="dk1"/>
              </a:solidFill>
            </a:endParaRPr>
          </a:p>
          <a:p>
            <a:pPr indent="0" lvl="0" marL="0" rtl="0">
              <a:spcBef>
                <a:spcPts val="0"/>
              </a:spcBef>
              <a:spcAft>
                <a:spcPts val="0"/>
              </a:spcAft>
              <a:buNone/>
            </a:pPr>
            <a:r>
              <a:rPr lang="en">
                <a:solidFill>
                  <a:schemeClr val="dk1"/>
                </a:solidFill>
              </a:rPr>
              <a:t>These slides are wordy.  </a:t>
            </a:r>
            <a:endParaRPr>
              <a:solidFill>
                <a:schemeClr val="dk1"/>
              </a:solidFill>
            </a:endParaRPr>
          </a:p>
          <a:p>
            <a:pPr indent="0" lvl="0" marL="0" rtl="0">
              <a:spcBef>
                <a:spcPts val="0"/>
              </a:spcBef>
              <a:spcAft>
                <a:spcPts val="0"/>
              </a:spcAft>
              <a:buNone/>
            </a:pPr>
            <a:r>
              <a:rPr lang="en">
                <a:solidFill>
                  <a:schemeClr val="dk1"/>
                </a:solidFill>
              </a:rPr>
              <a:t>You don’t have to read every word during the presentation.</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  </a:t>
            </a:r>
            <a:endParaRPr>
              <a:solidFill>
                <a:schemeClr val="dk1"/>
              </a:solidFill>
            </a:endParaRPr>
          </a:p>
          <a:p>
            <a:pPr indent="0" lvl="0" marL="0" rtl="0">
              <a:spcBef>
                <a:spcPts val="0"/>
              </a:spcBef>
              <a:spcAft>
                <a:spcPts val="0"/>
              </a:spcAft>
              <a:buNone/>
            </a:pPr>
            <a:r>
              <a:rPr lang="en">
                <a:solidFill>
                  <a:schemeClr val="dk1"/>
                </a:solidFill>
              </a:rPr>
              <a:t>Sit back, enjoy, and come back to this deck if you want.</a:t>
            </a:r>
            <a:endParaRPr/>
          </a:p>
        </p:txBody>
      </p:sp>
      <p:sp>
        <p:nvSpPr>
          <p:cNvPr id="61" name="Shape 61"/>
          <p:cNvSpPr txBox="1"/>
          <p:nvPr/>
        </p:nvSpPr>
        <p:spPr>
          <a:xfrm>
            <a:off x="0" y="294575"/>
            <a:ext cx="91440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sz="3000" u="sng"/>
              <a:t>DISCLAIMER</a:t>
            </a:r>
            <a:endParaRPr b="1" i="1" sz="3000" u="sng"/>
          </a:p>
        </p:txBody>
      </p:sp>
      <p:pic>
        <p:nvPicPr>
          <p:cNvPr id="62" name="Shape 62"/>
          <p:cNvPicPr preferRelativeResize="0"/>
          <p:nvPr/>
        </p:nvPicPr>
        <p:blipFill>
          <a:blip r:embed="rId3">
            <a:alphaModFix/>
          </a:blip>
          <a:stretch>
            <a:fillRect/>
          </a:stretch>
        </p:blipFill>
        <p:spPr>
          <a:xfrm>
            <a:off x="2157675" y="2055875"/>
            <a:ext cx="2380100" cy="2380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u="sng">
                <a:solidFill>
                  <a:srgbClr val="222222"/>
                </a:solidFill>
                <a:highlight>
                  <a:schemeClr val="lt1"/>
                </a:highlight>
                <a:latin typeface="Courier New"/>
                <a:ea typeface="Courier New"/>
                <a:cs typeface="Courier New"/>
                <a:sym typeface="Courier New"/>
              </a:rPr>
              <a:t>Object Oriented Battleship!</a:t>
            </a:r>
            <a:endParaRPr b="1" sz="2400" u="sng">
              <a:latin typeface="Courier New"/>
              <a:ea typeface="Courier New"/>
              <a:cs typeface="Courier New"/>
              <a:sym typeface="Courier New"/>
            </a:endParaRPr>
          </a:p>
        </p:txBody>
      </p:sp>
      <p:sp>
        <p:nvSpPr>
          <p:cNvPr id="194" name="Shape 1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rPr lang="en"/>
              <a:t>There is a single dimensional list of numbers.</a:t>
            </a:r>
            <a:endParaRPr/>
          </a:p>
          <a:p>
            <a:pPr indent="0" lvl="0" marL="0">
              <a:spcBef>
                <a:spcPts val="1600"/>
              </a:spcBef>
              <a:spcAft>
                <a:spcPts val="0"/>
              </a:spcAft>
              <a:buNone/>
            </a:pPr>
            <a:r>
              <a:rPr lang="en"/>
              <a:t>Some numbers contain Java ships.</a:t>
            </a:r>
            <a:endParaRPr/>
          </a:p>
          <a:p>
            <a:pPr indent="0" lvl="0" marL="0">
              <a:spcBef>
                <a:spcPts val="1600"/>
              </a:spcBef>
              <a:spcAft>
                <a:spcPts val="0"/>
              </a:spcAft>
              <a:buNone/>
            </a:pPr>
            <a:r>
              <a:rPr lang="en"/>
              <a:t>Some numbers contain Kotlin ships.</a:t>
            </a:r>
            <a:endParaRPr/>
          </a:p>
          <a:p>
            <a:pPr indent="0" lvl="0" marL="0">
              <a:spcBef>
                <a:spcPts val="1600"/>
              </a:spcBef>
              <a:spcAft>
                <a:spcPts val="0"/>
              </a:spcAft>
              <a:buNone/>
            </a:pPr>
            <a:r>
              <a:rPr lang="en"/>
              <a:t>And some numbers contain Groovy ships.</a:t>
            </a:r>
            <a:endParaRPr/>
          </a:p>
          <a:p>
            <a:pPr indent="0" lvl="0" marL="0">
              <a:spcBef>
                <a:spcPts val="1600"/>
              </a:spcBef>
              <a:spcAft>
                <a:spcPts val="1600"/>
              </a:spcAft>
              <a:buNone/>
            </a:pPr>
            <a:r>
              <a:rPr lang="en"/>
              <a:t>[ ][ ][ ][ ][ ][ ][ ][ ][ ][ ][ ][ ][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u="sng">
                <a:solidFill>
                  <a:srgbClr val="222222"/>
                </a:solidFill>
                <a:highlight>
                  <a:schemeClr val="lt1"/>
                </a:highlight>
                <a:latin typeface="Courier New"/>
                <a:ea typeface="Courier New"/>
                <a:cs typeface="Courier New"/>
                <a:sym typeface="Courier New"/>
              </a:rPr>
              <a:t>Object Oriented Battleship!</a:t>
            </a:r>
            <a:endParaRPr b="1" sz="2400" u="sng">
              <a:latin typeface="Courier New"/>
              <a:ea typeface="Courier New"/>
              <a:cs typeface="Courier New"/>
              <a:sym typeface="Courier New"/>
            </a:endParaRPr>
          </a:p>
        </p:txBody>
      </p:sp>
      <p:sp>
        <p:nvSpPr>
          <p:cNvPr id="200" name="Shape 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a:spcBef>
                <a:spcPts val="1600"/>
              </a:spcBef>
              <a:spcAft>
                <a:spcPts val="0"/>
              </a:spcAft>
              <a:buNone/>
            </a:pPr>
            <a:r>
              <a:rPr lang="en"/>
              <a:t>[1][2][3][4][5][6][7][8][9][10][11][12 ][13 ]...</a:t>
            </a:r>
            <a:endParaRPr/>
          </a:p>
          <a:p>
            <a:pPr indent="0" lvl="0" marL="0">
              <a:spcBef>
                <a:spcPts val="1600"/>
              </a:spcBef>
              <a:spcAft>
                <a:spcPts val="0"/>
              </a:spcAft>
              <a:buNone/>
            </a:pPr>
            <a:r>
              <a:rPr lang="en"/>
              <a:t>The rules are simple: each language navy takes a turn.</a:t>
            </a:r>
            <a:endParaRPr/>
          </a:p>
          <a:p>
            <a:pPr indent="0" lvl="0" marL="0">
              <a:spcBef>
                <a:spcPts val="1600"/>
              </a:spcBef>
              <a:spcAft>
                <a:spcPts val="0"/>
              </a:spcAft>
              <a:buNone/>
            </a:pPr>
            <a:r>
              <a:rPr lang="en"/>
              <a:t>It guesses a number.  It keeps guessing until it sinks at least one ship from the next navy.  It does not sink ships from other navies on the same number, even if they occupy the same space.</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1919500"/>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b="1" i="1" lang="en" sz="1800" u="sng">
                <a:solidFill>
                  <a:schemeClr val="dk2"/>
                </a:solidFill>
              </a:rPr>
              <a:t>Now, to familiarize ourselves with the ships in Object Oriented Battleship!</a:t>
            </a:r>
            <a:endParaRPr b="1" i="1"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125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Java-class cruiser HNLMS </a:t>
            </a:r>
            <a:r>
              <a:rPr i="1" lang="en"/>
              <a:t>Java</a:t>
            </a:r>
            <a:endParaRPr i="1"/>
          </a:p>
        </p:txBody>
      </p:sp>
      <p:pic>
        <p:nvPicPr>
          <p:cNvPr id="211" name="Shape 211"/>
          <p:cNvPicPr preferRelativeResize="0"/>
          <p:nvPr/>
        </p:nvPicPr>
        <p:blipFill>
          <a:blip r:embed="rId3">
            <a:alphaModFix/>
          </a:blip>
          <a:stretch>
            <a:fillRect/>
          </a:stretch>
        </p:blipFill>
        <p:spPr>
          <a:xfrm>
            <a:off x="311700" y="1185363"/>
            <a:ext cx="7550351" cy="3820975"/>
          </a:xfrm>
          <a:prstGeom prst="rect">
            <a:avLst/>
          </a:prstGeom>
          <a:noFill/>
          <a:ln>
            <a:noFill/>
          </a:ln>
        </p:spPr>
      </p:pic>
      <p:sp>
        <p:nvSpPr>
          <p:cNvPr id="212" name="Shape 212"/>
          <p:cNvSpPr txBox="1"/>
          <p:nvPr/>
        </p:nvSpPr>
        <p:spPr>
          <a:xfrm>
            <a:off x="228600" y="4838700"/>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txBox="1"/>
          <p:nvPr/>
        </p:nvSpPr>
        <p:spPr>
          <a:xfrm>
            <a:off x="311700" y="800550"/>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Occupies even spaces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Kotlin-class destroyer </a:t>
            </a:r>
            <a:r>
              <a:rPr i="1" lang="en"/>
              <a:t>Smyshlenyy </a:t>
            </a:r>
            <a:r>
              <a:rPr lang="en"/>
              <a:t>“Quick Witted”</a:t>
            </a:r>
            <a:endParaRPr/>
          </a:p>
        </p:txBody>
      </p:sp>
      <p:sp>
        <p:nvSpPr>
          <p:cNvPr id="219" name="Shape 219"/>
          <p:cNvSpPr txBox="1"/>
          <p:nvPr/>
        </p:nvSpPr>
        <p:spPr>
          <a:xfrm>
            <a:off x="311700" y="1108675"/>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Occupies odd numbers</a:t>
            </a:r>
            <a:endParaRPr/>
          </a:p>
        </p:txBody>
      </p:sp>
      <p:pic>
        <p:nvPicPr>
          <p:cNvPr id="220" name="Shape 220"/>
          <p:cNvPicPr preferRelativeResize="0"/>
          <p:nvPr/>
        </p:nvPicPr>
        <p:blipFill>
          <a:blip r:embed="rId3">
            <a:alphaModFix/>
          </a:blip>
          <a:stretch>
            <a:fillRect/>
          </a:stretch>
        </p:blipFill>
        <p:spPr>
          <a:xfrm>
            <a:off x="311700" y="1524450"/>
            <a:ext cx="7310791" cy="32723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152400" y="4564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Groovy’s HMS Shag-at-Sea</a:t>
            </a:r>
            <a:endParaRPr/>
          </a:p>
        </p:txBody>
      </p:sp>
      <p:pic>
        <p:nvPicPr>
          <p:cNvPr id="226" name="Shape 226"/>
          <p:cNvPicPr preferRelativeResize="0"/>
          <p:nvPr/>
        </p:nvPicPr>
        <p:blipFill>
          <a:blip r:embed="rId3">
            <a:alphaModFix/>
          </a:blip>
          <a:stretch>
            <a:fillRect/>
          </a:stretch>
        </p:blipFill>
        <p:spPr>
          <a:xfrm>
            <a:off x="152400" y="1970225"/>
            <a:ext cx="8839199" cy="2621981"/>
          </a:xfrm>
          <a:prstGeom prst="rect">
            <a:avLst/>
          </a:prstGeom>
          <a:noFill/>
          <a:ln>
            <a:noFill/>
          </a:ln>
        </p:spPr>
      </p:pic>
      <p:sp>
        <p:nvSpPr>
          <p:cNvPr id="227" name="Shape 227"/>
          <p:cNvSpPr txBox="1"/>
          <p:nvPr/>
        </p:nvSpPr>
        <p:spPr>
          <a:xfrm>
            <a:off x="628650" y="1115700"/>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Occupies Fibonacci numbers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State Diagram</a:t>
            </a:r>
            <a:endParaRPr/>
          </a:p>
        </p:txBody>
      </p:sp>
      <p:pic>
        <p:nvPicPr>
          <p:cNvPr id="233" name="Shape 233"/>
          <p:cNvPicPr preferRelativeResize="0"/>
          <p:nvPr/>
        </p:nvPicPr>
        <p:blipFill>
          <a:blip r:embed="rId3">
            <a:alphaModFix/>
          </a:blip>
          <a:stretch>
            <a:fillRect/>
          </a:stretch>
        </p:blipFill>
        <p:spPr>
          <a:xfrm>
            <a:off x="414550" y="147850"/>
            <a:ext cx="8729449" cy="48763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start with, we have code which does nothing</a:t>
            </a:r>
            <a:endParaRPr/>
          </a:p>
        </p:txBody>
      </p:sp>
      <p:pic>
        <p:nvPicPr>
          <p:cNvPr id="239" name="Shape 239"/>
          <p:cNvPicPr preferRelativeResize="0"/>
          <p:nvPr/>
        </p:nvPicPr>
        <p:blipFill>
          <a:blip r:embed="rId3">
            <a:alphaModFix/>
          </a:blip>
          <a:stretch>
            <a:fillRect/>
          </a:stretch>
        </p:blipFill>
        <p:spPr>
          <a:xfrm>
            <a:off x="152400" y="1170125"/>
            <a:ext cx="7017446"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developers waiting for failing test case</a:t>
            </a:r>
            <a:endParaRPr/>
          </a:p>
          <a:p>
            <a:pPr indent="0" lvl="0" marL="0">
              <a:spcBef>
                <a:spcPts val="0"/>
              </a:spcBef>
              <a:spcAft>
                <a:spcPts val="0"/>
              </a:spcAft>
              <a:buNone/>
            </a:pPr>
            <a:r>
              <a:t/>
            </a:r>
            <a:endParaRPr/>
          </a:p>
        </p:txBody>
      </p:sp>
      <p:pic>
        <p:nvPicPr>
          <p:cNvPr id="245" name="Shape 245"/>
          <p:cNvPicPr preferRelativeResize="0"/>
          <p:nvPr/>
        </p:nvPicPr>
        <p:blipFill>
          <a:blip r:embed="rId3">
            <a:alphaModFix/>
          </a:blip>
          <a:stretch>
            <a:fillRect/>
          </a:stretch>
        </p:blipFill>
        <p:spPr>
          <a:xfrm>
            <a:off x="152400" y="1170125"/>
            <a:ext cx="5219700" cy="347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also have a framework for testing... </a:t>
            </a:r>
            <a:endParaRPr/>
          </a:p>
          <a:p>
            <a:pPr indent="0" lvl="0" marL="0">
              <a:spcBef>
                <a:spcPts val="0"/>
              </a:spcBef>
              <a:spcAft>
                <a:spcPts val="0"/>
              </a:spcAft>
              <a:buNone/>
            </a:pPr>
            <a:r>
              <a:rPr lang="en"/>
              <a:t>without any useful test cases!</a:t>
            </a:r>
            <a:endParaRPr/>
          </a:p>
        </p:txBody>
      </p:sp>
      <p:pic>
        <p:nvPicPr>
          <p:cNvPr id="251" name="Shape 251"/>
          <p:cNvPicPr preferRelativeResize="0"/>
          <p:nvPr/>
        </p:nvPicPr>
        <p:blipFill>
          <a:blip r:embed="rId3">
            <a:alphaModFix/>
          </a:blip>
          <a:stretch>
            <a:fillRect/>
          </a:stretch>
        </p:blipFill>
        <p:spPr>
          <a:xfrm>
            <a:off x="311700" y="1387300"/>
            <a:ext cx="8020189" cy="3820976"/>
          </a:xfrm>
          <a:prstGeom prst="rect">
            <a:avLst/>
          </a:prstGeom>
          <a:noFill/>
          <a:ln>
            <a:noFill/>
          </a:ln>
        </p:spPr>
      </p:pic>
      <p:pic>
        <p:nvPicPr>
          <p:cNvPr id="252" name="Shape 252"/>
          <p:cNvPicPr preferRelativeResize="0"/>
          <p:nvPr/>
        </p:nvPicPr>
        <p:blipFill>
          <a:blip r:embed="rId4">
            <a:alphaModFix/>
          </a:blip>
          <a:stretch>
            <a:fillRect/>
          </a:stretch>
        </p:blipFill>
        <p:spPr>
          <a:xfrm>
            <a:off x="6923625" y="3223276"/>
            <a:ext cx="2028698" cy="15215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198125" y="867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Trivia</a:t>
            </a:r>
            <a:endParaRPr/>
          </a:p>
        </p:txBody>
      </p:sp>
      <p:pic>
        <p:nvPicPr>
          <p:cNvPr id="68" name="Shape 68"/>
          <p:cNvPicPr preferRelativeResize="0"/>
          <p:nvPr/>
        </p:nvPicPr>
        <p:blipFill>
          <a:blip r:embed="rId3">
            <a:alphaModFix/>
          </a:blip>
          <a:stretch>
            <a:fillRect/>
          </a:stretch>
        </p:blipFill>
        <p:spPr>
          <a:xfrm>
            <a:off x="5173975" y="3268900"/>
            <a:ext cx="3185250" cy="1654000"/>
          </a:xfrm>
          <a:prstGeom prst="rect">
            <a:avLst/>
          </a:prstGeom>
          <a:noFill/>
          <a:ln>
            <a:noFill/>
          </a:ln>
        </p:spPr>
      </p:pic>
      <p:sp>
        <p:nvSpPr>
          <p:cNvPr id="69" name="Shape 69"/>
          <p:cNvSpPr/>
          <p:nvPr/>
        </p:nvSpPr>
        <p:spPr>
          <a:xfrm>
            <a:off x="6416025" y="2228775"/>
            <a:ext cx="743100" cy="9945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0" name="Shape 70"/>
          <p:cNvPicPr preferRelativeResize="0"/>
          <p:nvPr/>
        </p:nvPicPr>
        <p:blipFill>
          <a:blip r:embed="rId4">
            <a:alphaModFix/>
          </a:blip>
          <a:stretch>
            <a:fillRect/>
          </a:stretch>
        </p:blipFill>
        <p:spPr>
          <a:xfrm>
            <a:off x="6191325" y="1017650"/>
            <a:ext cx="1211125" cy="1211125"/>
          </a:xfrm>
          <a:prstGeom prst="rect">
            <a:avLst/>
          </a:prstGeom>
          <a:noFill/>
          <a:ln>
            <a:noFill/>
          </a:ln>
        </p:spPr>
      </p:pic>
      <p:pic>
        <p:nvPicPr>
          <p:cNvPr id="71" name="Shape 71"/>
          <p:cNvPicPr preferRelativeResize="0"/>
          <p:nvPr/>
        </p:nvPicPr>
        <p:blipFill>
          <a:blip r:embed="rId5">
            <a:alphaModFix/>
          </a:blip>
          <a:stretch>
            <a:fillRect/>
          </a:stretch>
        </p:blipFill>
        <p:spPr>
          <a:xfrm>
            <a:off x="556350" y="3429000"/>
            <a:ext cx="2858550" cy="1493975"/>
          </a:xfrm>
          <a:prstGeom prst="rect">
            <a:avLst/>
          </a:prstGeom>
          <a:noFill/>
          <a:ln>
            <a:noFill/>
          </a:ln>
        </p:spPr>
      </p:pic>
      <p:pic>
        <p:nvPicPr>
          <p:cNvPr id="72" name="Shape 72"/>
          <p:cNvPicPr preferRelativeResize="0"/>
          <p:nvPr/>
        </p:nvPicPr>
        <p:blipFill>
          <a:blip r:embed="rId6">
            <a:alphaModFix/>
          </a:blip>
          <a:stretch>
            <a:fillRect/>
          </a:stretch>
        </p:blipFill>
        <p:spPr>
          <a:xfrm>
            <a:off x="1130925" y="1585187"/>
            <a:ext cx="1709400" cy="1276350"/>
          </a:xfrm>
          <a:prstGeom prst="rect">
            <a:avLst/>
          </a:prstGeom>
          <a:noFill/>
          <a:ln>
            <a:noFill/>
          </a:ln>
        </p:spPr>
      </p:pic>
      <p:sp>
        <p:nvSpPr>
          <p:cNvPr id="73" name="Shape 73"/>
          <p:cNvSpPr/>
          <p:nvPr/>
        </p:nvSpPr>
        <p:spPr>
          <a:xfrm>
            <a:off x="1672600" y="2994650"/>
            <a:ext cx="560100" cy="434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1607825" y="1017650"/>
            <a:ext cx="560100" cy="434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5" name="Shape 75"/>
          <p:cNvPicPr preferRelativeResize="0"/>
          <p:nvPr/>
        </p:nvPicPr>
        <p:blipFill>
          <a:blip r:embed="rId7">
            <a:alphaModFix/>
          </a:blip>
          <a:stretch>
            <a:fillRect/>
          </a:stretch>
        </p:blipFill>
        <p:spPr>
          <a:xfrm>
            <a:off x="1422390" y="86725"/>
            <a:ext cx="930975" cy="930975"/>
          </a:xfrm>
          <a:prstGeom prst="rect">
            <a:avLst/>
          </a:prstGeom>
          <a:noFill/>
          <a:ln>
            <a:noFill/>
          </a:ln>
        </p:spPr>
      </p:pic>
      <p:sp>
        <p:nvSpPr>
          <p:cNvPr id="76" name="Shape 76"/>
          <p:cNvSpPr/>
          <p:nvPr/>
        </p:nvSpPr>
        <p:spPr>
          <a:xfrm>
            <a:off x="3775663" y="2125875"/>
            <a:ext cx="1097400" cy="10974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testers ready to create failing test cases [bwah ha ha ha]</a:t>
            </a:r>
            <a:endParaRPr/>
          </a:p>
        </p:txBody>
      </p:sp>
      <p:pic>
        <p:nvPicPr>
          <p:cNvPr id="258" name="Shape 258"/>
          <p:cNvPicPr preferRelativeResize="0"/>
          <p:nvPr/>
        </p:nvPicPr>
        <p:blipFill>
          <a:blip r:embed="rId3">
            <a:alphaModFix/>
          </a:blip>
          <a:stretch>
            <a:fillRect/>
          </a:stretch>
        </p:blipFill>
        <p:spPr>
          <a:xfrm>
            <a:off x="152400" y="1459975"/>
            <a:ext cx="8839200" cy="36835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208825" y="4336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testers </a:t>
            </a:r>
            <a:r>
              <a:rPr lang="en"/>
              <a:t>have kotlintest StringSpec style…</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rPr lang="en"/>
              <a:t>maybe even kotlintest Gangnam Style?</a:t>
            </a:r>
            <a:endParaRPr/>
          </a:p>
        </p:txBody>
      </p:sp>
      <p:sp>
        <p:nvSpPr>
          <p:cNvPr id="264" name="Shape 2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Clr>
                <a:srgbClr val="000000"/>
              </a:buClr>
              <a:buSzPts val="1100"/>
              <a:buFont typeface="Arial"/>
              <a:buNone/>
            </a:pPr>
            <a:r>
              <a:t/>
            </a:r>
            <a:endParaRPr/>
          </a:p>
          <a:p>
            <a:pPr indent="0" lvl="0" marL="0">
              <a:spcBef>
                <a:spcPts val="1600"/>
              </a:spcBef>
              <a:spcAft>
                <a:spcPts val="1600"/>
              </a:spcAft>
              <a:buNone/>
            </a:pPr>
            <a:r>
              <a:t/>
            </a:r>
            <a:endParaRPr/>
          </a:p>
        </p:txBody>
      </p:sp>
      <p:pic>
        <p:nvPicPr>
          <p:cNvPr id="265" name="Shape 265"/>
          <p:cNvPicPr preferRelativeResize="0"/>
          <p:nvPr/>
        </p:nvPicPr>
        <p:blipFill>
          <a:blip r:embed="rId3">
            <a:alphaModFix/>
          </a:blip>
          <a:stretch>
            <a:fillRect/>
          </a:stretch>
        </p:blipFill>
        <p:spPr>
          <a:xfrm>
            <a:off x="391675" y="1152475"/>
            <a:ext cx="7162800" cy="3219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nvSpPr>
        <p:spPr>
          <a:xfrm>
            <a:off x="2137400" y="1760225"/>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600">
                <a:latin typeface="Fontdiner Swanky"/>
                <a:ea typeface="Fontdiner Swanky"/>
                <a:cs typeface="Fontdiner Swanky"/>
                <a:sym typeface="Fontdiner Swanky"/>
              </a:rPr>
              <a:t>AND… we’re off!</a:t>
            </a:r>
            <a:endParaRPr sz="3600">
              <a:latin typeface="Fontdiner Swanky"/>
              <a:ea typeface="Fontdiner Swanky"/>
              <a:cs typeface="Fontdiner Swanky"/>
              <a:sym typeface="Fontdiner Swank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Add a real test, then watch it fail!</a:t>
            </a:r>
            <a:endParaRPr/>
          </a:p>
        </p:txBody>
      </p:sp>
      <p:pic>
        <p:nvPicPr>
          <p:cNvPr id="276" name="Shape 276"/>
          <p:cNvPicPr preferRelativeResize="0"/>
          <p:nvPr/>
        </p:nvPicPr>
        <p:blipFill>
          <a:blip r:embed="rId3">
            <a:alphaModFix/>
          </a:blip>
          <a:stretch>
            <a:fillRect/>
          </a:stretch>
        </p:blipFill>
        <p:spPr>
          <a:xfrm>
            <a:off x="5704545" y="256325"/>
            <a:ext cx="761400" cy="761400"/>
          </a:xfrm>
          <a:prstGeom prst="rect">
            <a:avLst/>
          </a:prstGeom>
          <a:noFill/>
          <a:ln>
            <a:noFill/>
          </a:ln>
        </p:spPr>
      </p:pic>
      <p:pic>
        <p:nvPicPr>
          <p:cNvPr id="277" name="Shape 277"/>
          <p:cNvPicPr preferRelativeResize="0"/>
          <p:nvPr/>
        </p:nvPicPr>
        <p:blipFill>
          <a:blip r:embed="rId4">
            <a:alphaModFix/>
          </a:blip>
          <a:stretch>
            <a:fillRect/>
          </a:stretch>
        </p:blipFill>
        <p:spPr>
          <a:xfrm>
            <a:off x="198125" y="1733222"/>
            <a:ext cx="8423717" cy="3661725"/>
          </a:xfrm>
          <a:prstGeom prst="rect">
            <a:avLst/>
          </a:prstGeom>
          <a:noFill/>
          <a:ln>
            <a:noFill/>
          </a:ln>
        </p:spPr>
      </p:pic>
      <p:pic>
        <p:nvPicPr>
          <p:cNvPr id="278" name="Shape 278"/>
          <p:cNvPicPr preferRelativeResize="0"/>
          <p:nvPr/>
        </p:nvPicPr>
        <p:blipFill>
          <a:blip r:embed="rId5">
            <a:alphaModFix/>
          </a:blip>
          <a:stretch>
            <a:fillRect/>
          </a:stretch>
        </p:blipFill>
        <p:spPr>
          <a:xfrm>
            <a:off x="6250651" y="0"/>
            <a:ext cx="3035498" cy="22323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Write just enough code to make it pass the test</a:t>
            </a:r>
            <a:endParaRPr/>
          </a:p>
        </p:txBody>
      </p:sp>
      <p:pic>
        <p:nvPicPr>
          <p:cNvPr id="284" name="Shape 284"/>
          <p:cNvPicPr preferRelativeResize="0"/>
          <p:nvPr/>
        </p:nvPicPr>
        <p:blipFill>
          <a:blip r:embed="rId3">
            <a:alphaModFix/>
          </a:blip>
          <a:stretch>
            <a:fillRect/>
          </a:stretch>
        </p:blipFill>
        <p:spPr>
          <a:xfrm>
            <a:off x="0" y="1453738"/>
            <a:ext cx="8602275" cy="2236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nvSpPr>
        <p:spPr>
          <a:xfrm>
            <a:off x="448850" y="379200"/>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Retest to get to green</a:t>
            </a:r>
            <a:endParaRPr sz="2800">
              <a:solidFill>
                <a:srgbClr val="000000"/>
              </a:solidFill>
            </a:endParaRPr>
          </a:p>
        </p:txBody>
      </p:sp>
      <p:pic>
        <p:nvPicPr>
          <p:cNvPr id="290" name="Shape 290"/>
          <p:cNvPicPr preferRelativeResize="0"/>
          <p:nvPr/>
        </p:nvPicPr>
        <p:blipFill>
          <a:blip r:embed="rId3">
            <a:alphaModFix/>
          </a:blip>
          <a:stretch>
            <a:fillRect/>
          </a:stretch>
        </p:blipFill>
        <p:spPr>
          <a:xfrm>
            <a:off x="4148355" y="313375"/>
            <a:ext cx="467625" cy="704351"/>
          </a:xfrm>
          <a:prstGeom prst="rect">
            <a:avLst/>
          </a:prstGeom>
          <a:noFill/>
          <a:ln>
            <a:noFill/>
          </a:ln>
        </p:spPr>
      </p:pic>
      <p:pic>
        <p:nvPicPr>
          <p:cNvPr id="291" name="Shape 291"/>
          <p:cNvPicPr preferRelativeResize="0"/>
          <p:nvPr/>
        </p:nvPicPr>
        <p:blipFill>
          <a:blip r:embed="rId4">
            <a:alphaModFix/>
          </a:blip>
          <a:stretch>
            <a:fillRect/>
          </a:stretch>
        </p:blipFill>
        <p:spPr>
          <a:xfrm>
            <a:off x="152400" y="1170125"/>
            <a:ext cx="8896675" cy="350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Shape 296"/>
          <p:cNvPicPr preferRelativeResize="0"/>
          <p:nvPr/>
        </p:nvPicPr>
        <p:blipFill>
          <a:blip r:embed="rId3">
            <a:alphaModFix/>
          </a:blip>
          <a:stretch>
            <a:fillRect/>
          </a:stretch>
        </p:blipFill>
        <p:spPr>
          <a:xfrm>
            <a:off x="152400" y="1170125"/>
            <a:ext cx="8183994" cy="3820975"/>
          </a:xfrm>
          <a:prstGeom prst="rect">
            <a:avLst/>
          </a:prstGeom>
          <a:noFill/>
          <a:ln>
            <a:noFill/>
          </a:ln>
        </p:spPr>
      </p:pic>
      <p:sp>
        <p:nvSpPr>
          <p:cNvPr id="297" name="Shape 29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Refactor</a:t>
            </a:r>
            <a:endParaRPr sz="2800">
              <a:solidFill>
                <a:srgbClr val="000000"/>
              </a:solidFill>
            </a:endParaRPr>
          </a:p>
        </p:txBody>
      </p:sp>
      <p:pic>
        <p:nvPicPr>
          <p:cNvPr id="298" name="Shape 298"/>
          <p:cNvPicPr preferRelativeResize="0"/>
          <p:nvPr/>
        </p:nvPicPr>
        <p:blipFill>
          <a:blip r:embed="rId4">
            <a:alphaModFix/>
          </a:blip>
          <a:stretch>
            <a:fillRect/>
          </a:stretch>
        </p:blipFill>
        <p:spPr>
          <a:xfrm>
            <a:off x="2861386" y="473925"/>
            <a:ext cx="613418" cy="543805"/>
          </a:xfrm>
          <a:prstGeom prst="rect">
            <a:avLst/>
          </a:prstGeom>
          <a:noFill/>
          <a:ln>
            <a:noFill/>
          </a:ln>
        </p:spPr>
      </p:pic>
      <p:pic>
        <p:nvPicPr>
          <p:cNvPr id="299" name="Shape 299"/>
          <p:cNvPicPr preferRelativeResize="0"/>
          <p:nvPr/>
        </p:nvPicPr>
        <p:blipFill>
          <a:blip r:embed="rId5">
            <a:alphaModFix/>
          </a:blip>
          <a:stretch>
            <a:fillRect/>
          </a:stretch>
        </p:blipFill>
        <p:spPr>
          <a:xfrm>
            <a:off x="2154304" y="362407"/>
            <a:ext cx="698091" cy="655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Done?</a:t>
            </a:r>
            <a:endParaRPr/>
          </a:p>
        </p:txBody>
      </p:sp>
      <p:pic>
        <p:nvPicPr>
          <p:cNvPr id="305" name="Shape 305"/>
          <p:cNvPicPr preferRelativeResize="0"/>
          <p:nvPr/>
        </p:nvPicPr>
        <p:blipFill>
          <a:blip r:embed="rId3">
            <a:alphaModFix/>
          </a:blip>
          <a:stretch>
            <a:fillRect/>
          </a:stretch>
        </p:blipFill>
        <p:spPr>
          <a:xfrm>
            <a:off x="152400" y="1170125"/>
            <a:ext cx="4591050" cy="266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t>Nope.  </a:t>
            </a:r>
            <a:r>
              <a:rPr lang="en" sz="2800">
                <a:solidFill>
                  <a:srgbClr val="000000"/>
                </a:solidFill>
              </a:rPr>
              <a:t>After refactor, always test to green</a:t>
            </a:r>
            <a:endParaRPr sz="2800">
              <a:solidFill>
                <a:srgbClr val="000000"/>
              </a:solidFill>
            </a:endParaRPr>
          </a:p>
          <a:p>
            <a:pPr indent="0" lvl="0" marL="0" rtl="0">
              <a:spcBef>
                <a:spcPts val="0"/>
              </a:spcBef>
              <a:spcAft>
                <a:spcPts val="0"/>
              </a:spcAft>
              <a:buNone/>
            </a:pPr>
            <a:r>
              <a:t/>
            </a:r>
            <a:endParaRPr sz="2800">
              <a:solidFill>
                <a:srgbClr val="000000"/>
              </a:solidFill>
            </a:endParaRPr>
          </a:p>
        </p:txBody>
      </p:sp>
      <p:pic>
        <p:nvPicPr>
          <p:cNvPr id="311" name="Shape 311"/>
          <p:cNvPicPr preferRelativeResize="0"/>
          <p:nvPr/>
        </p:nvPicPr>
        <p:blipFill>
          <a:blip r:embed="rId3">
            <a:alphaModFix/>
          </a:blip>
          <a:stretch>
            <a:fillRect/>
          </a:stretch>
        </p:blipFill>
        <p:spPr>
          <a:xfrm>
            <a:off x="7285305" y="445025"/>
            <a:ext cx="467625" cy="704351"/>
          </a:xfrm>
          <a:prstGeom prst="rect">
            <a:avLst/>
          </a:prstGeom>
          <a:noFill/>
          <a:ln>
            <a:noFill/>
          </a:ln>
        </p:spPr>
      </p:pic>
      <p:pic>
        <p:nvPicPr>
          <p:cNvPr id="312" name="Shape 312"/>
          <p:cNvPicPr preferRelativeResize="0"/>
          <p:nvPr/>
        </p:nvPicPr>
        <p:blipFill>
          <a:blip r:embed="rId4">
            <a:alphaModFix/>
          </a:blip>
          <a:stretch>
            <a:fillRect/>
          </a:stretch>
        </p:blipFill>
        <p:spPr>
          <a:xfrm>
            <a:off x="152400" y="1301776"/>
            <a:ext cx="7305675" cy="3324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Ok, back to Red: Make a test case to fail</a:t>
            </a:r>
            <a:endParaRPr sz="2800">
              <a:solidFill>
                <a:srgbClr val="000000"/>
              </a:solidFill>
            </a:endParaRPr>
          </a:p>
        </p:txBody>
      </p:sp>
      <p:pic>
        <p:nvPicPr>
          <p:cNvPr id="318" name="Shape 318"/>
          <p:cNvPicPr preferRelativeResize="0"/>
          <p:nvPr/>
        </p:nvPicPr>
        <p:blipFill>
          <a:blip r:embed="rId3">
            <a:alphaModFix/>
          </a:blip>
          <a:stretch>
            <a:fillRect/>
          </a:stretch>
        </p:blipFill>
        <p:spPr>
          <a:xfrm>
            <a:off x="7052720" y="350675"/>
            <a:ext cx="761400" cy="761400"/>
          </a:xfrm>
          <a:prstGeom prst="rect">
            <a:avLst/>
          </a:prstGeom>
          <a:noFill/>
          <a:ln>
            <a:noFill/>
          </a:ln>
        </p:spPr>
      </p:pic>
      <p:pic>
        <p:nvPicPr>
          <p:cNvPr id="319" name="Shape 319"/>
          <p:cNvPicPr preferRelativeResize="0"/>
          <p:nvPr/>
        </p:nvPicPr>
        <p:blipFill>
          <a:blip r:embed="rId4">
            <a:alphaModFix/>
          </a:blip>
          <a:stretch>
            <a:fillRect/>
          </a:stretch>
        </p:blipFill>
        <p:spPr>
          <a:xfrm>
            <a:off x="152400" y="1264475"/>
            <a:ext cx="8286750" cy="260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nvSpPr>
        <p:spPr>
          <a:xfrm>
            <a:off x="657100" y="668425"/>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a:solidFill>
                  <a:schemeClr val="dk1"/>
                </a:solidFill>
              </a:rPr>
              <a:t>Assumption: </a:t>
            </a:r>
            <a:r>
              <a:rPr lang="en">
                <a:solidFill>
                  <a:schemeClr val="dk1"/>
                </a:solidFill>
              </a:rPr>
              <a:t>Beginner familiarity with Kotlin development [all I have!]</a:t>
            </a:r>
            <a:endParaRPr>
              <a:solidFill>
                <a:schemeClr val="dk1"/>
              </a:solidFill>
            </a:endParaRPr>
          </a:p>
          <a:p>
            <a:pPr indent="0" lvl="0" marL="0" rtl="0">
              <a:spcBef>
                <a:spcPts val="0"/>
              </a:spcBef>
              <a:spcAft>
                <a:spcPts val="0"/>
              </a:spcAft>
              <a:buNone/>
            </a:pPr>
            <a:r>
              <a:rPr lang="en"/>
              <a:t>Libraries used</a:t>
            </a:r>
            <a:r>
              <a:rPr lang="en"/>
              <a:t> in this presentation: </a:t>
            </a:r>
            <a:r>
              <a:rPr b="1" lang="en"/>
              <a:t>kotlintest</a:t>
            </a:r>
            <a:endParaRPr b="1"/>
          </a:p>
          <a:p>
            <a:pPr indent="0" lvl="0" marL="0" rtl="0">
              <a:spcBef>
                <a:spcPts val="0"/>
              </a:spcBef>
              <a:spcAft>
                <a:spcPts val="0"/>
              </a:spcAft>
              <a:buNone/>
            </a:pPr>
            <a:r>
              <a:rPr lang="en"/>
              <a:t>                  </a:t>
            </a:r>
            <a:endParaRPr/>
          </a:p>
          <a:p>
            <a:pPr indent="0" lvl="0" marL="0" rtl="0">
              <a:spcBef>
                <a:spcPts val="0"/>
              </a:spcBef>
              <a:spcAft>
                <a:spcPts val="0"/>
              </a:spcAft>
              <a:buNone/>
            </a:pPr>
            <a:r>
              <a:rPr lang="en"/>
              <a:t>Cultural references (and potential to take a sip of your water or beverage during the presentation whenever you spot the reference):</a:t>
            </a:r>
            <a:endParaRPr/>
          </a:p>
          <a:p>
            <a:pPr indent="-317500" lvl="0" marL="457200" rtl="0">
              <a:spcBef>
                <a:spcPts val="0"/>
              </a:spcBef>
              <a:spcAft>
                <a:spcPts val="0"/>
              </a:spcAft>
              <a:buSzPts val="1400"/>
              <a:buChar char="●"/>
            </a:pPr>
            <a:r>
              <a:rPr lang="en"/>
              <a:t>Psy,</a:t>
            </a:r>
            <a:endParaRPr/>
          </a:p>
          <a:p>
            <a:pPr indent="-317500" lvl="0" marL="457200">
              <a:spcBef>
                <a:spcPts val="0"/>
              </a:spcBef>
              <a:spcAft>
                <a:spcPts val="0"/>
              </a:spcAft>
              <a:buSzPts val="1400"/>
              <a:buChar char="●"/>
            </a:pPr>
            <a:r>
              <a:rPr lang="en"/>
              <a:t>Kubrick, </a:t>
            </a:r>
            <a:endParaRPr/>
          </a:p>
          <a:p>
            <a:pPr indent="-317500" lvl="0" marL="457200">
              <a:spcBef>
                <a:spcPts val="0"/>
              </a:spcBef>
              <a:spcAft>
                <a:spcPts val="0"/>
              </a:spcAft>
              <a:buSzPts val="1400"/>
              <a:buChar char="●"/>
            </a:pPr>
            <a:r>
              <a:rPr lang="en"/>
              <a:t>MC Hammer, </a:t>
            </a:r>
            <a:endParaRPr/>
          </a:p>
          <a:p>
            <a:pPr indent="-317500" lvl="0" marL="457200" rtl="0">
              <a:spcBef>
                <a:spcPts val="0"/>
              </a:spcBef>
              <a:spcAft>
                <a:spcPts val="0"/>
              </a:spcAft>
              <a:buSzPts val="1400"/>
              <a:buChar char="●"/>
            </a:pPr>
            <a:r>
              <a:rPr lang="en"/>
              <a:t>Jaws (1975), </a:t>
            </a:r>
            <a:endParaRPr/>
          </a:p>
          <a:p>
            <a:pPr indent="-317500" lvl="0" marL="457200" rtl="0">
              <a:spcBef>
                <a:spcPts val="0"/>
              </a:spcBef>
              <a:spcAft>
                <a:spcPts val="0"/>
              </a:spcAft>
              <a:buClr>
                <a:schemeClr val="dk1"/>
              </a:buClr>
              <a:buSzPts val="1400"/>
              <a:buChar char="●"/>
            </a:pPr>
            <a:r>
              <a:rPr lang="en">
                <a:solidFill>
                  <a:schemeClr val="dk1"/>
                </a:solidFill>
              </a:rPr>
              <a:t>Monty Python, </a:t>
            </a:r>
            <a:endParaRPr/>
          </a:p>
          <a:p>
            <a:pPr indent="-317500" lvl="0" marL="457200">
              <a:spcBef>
                <a:spcPts val="0"/>
              </a:spcBef>
              <a:spcAft>
                <a:spcPts val="0"/>
              </a:spcAft>
              <a:buSzPts val="1400"/>
              <a:buChar char="●"/>
            </a:pPr>
            <a:r>
              <a:rPr lang="en"/>
              <a:t>Right Said Fred, </a:t>
            </a:r>
            <a:endParaRPr/>
          </a:p>
          <a:p>
            <a:pPr indent="-317500" lvl="0" marL="457200">
              <a:spcBef>
                <a:spcPts val="0"/>
              </a:spcBef>
              <a:spcAft>
                <a:spcPts val="0"/>
              </a:spcAft>
              <a:buSzPts val="1400"/>
              <a:buChar char="●"/>
            </a:pPr>
            <a:r>
              <a:rPr lang="en"/>
              <a:t>DC comics, </a:t>
            </a:r>
            <a:endParaRPr/>
          </a:p>
          <a:p>
            <a:pPr indent="-317500" lvl="0" marL="457200">
              <a:spcBef>
                <a:spcPts val="0"/>
              </a:spcBef>
              <a:spcAft>
                <a:spcPts val="0"/>
              </a:spcAft>
              <a:buSzPts val="1400"/>
              <a:buChar char="●"/>
            </a:pPr>
            <a:r>
              <a:rPr lang="en"/>
              <a:t>Back to the Future (1985), </a:t>
            </a:r>
            <a:endParaRPr/>
          </a:p>
          <a:p>
            <a:pPr indent="-317500" lvl="0" marL="457200" rtl="0">
              <a:spcBef>
                <a:spcPts val="0"/>
              </a:spcBef>
              <a:spcAft>
                <a:spcPts val="0"/>
              </a:spcAft>
              <a:buSzPts val="1400"/>
              <a:buChar char="●"/>
            </a:pPr>
            <a:r>
              <a:rPr lang="en"/>
              <a:t>Austin Powers [circa 1999]</a:t>
            </a:r>
            <a:endParaRPr/>
          </a:p>
          <a:p>
            <a:pPr indent="0" lvl="0" marL="0" rtl="0">
              <a:spcBef>
                <a:spcPts val="0"/>
              </a:spcBef>
              <a:spcAft>
                <a:spcPts val="0"/>
              </a:spcAft>
              <a:buNone/>
            </a:pPr>
            <a:r>
              <a:t/>
            </a:r>
            <a:endParaRPr/>
          </a:p>
          <a:p>
            <a:pPr indent="0" lvl="0" marL="0" rtl="0">
              <a:spcBef>
                <a:spcPts val="0"/>
              </a:spcBef>
              <a:spcAft>
                <a:spcPts val="0"/>
              </a:spcAft>
              <a:buNone/>
            </a:pPr>
            <a:r>
              <a:rPr lang="en"/>
              <a:t>What you will learn if you don’t already know it:</a:t>
            </a:r>
            <a:endParaRPr/>
          </a:p>
          <a:p>
            <a:pPr indent="0" lvl="0" marL="0" rtl="0">
              <a:spcBef>
                <a:spcPts val="0"/>
              </a:spcBef>
              <a:spcAft>
                <a:spcPts val="0"/>
              </a:spcAft>
              <a:buNone/>
            </a:pPr>
            <a:r>
              <a:t/>
            </a:r>
            <a:endParaRPr/>
          </a:p>
          <a:p>
            <a:pPr indent="-317500" lvl="0" marL="457200" rtl="0">
              <a:spcBef>
                <a:spcPts val="0"/>
              </a:spcBef>
              <a:spcAft>
                <a:spcPts val="0"/>
              </a:spcAft>
              <a:buSzPts val="1400"/>
              <a:buChar char="●"/>
            </a:pPr>
            <a:r>
              <a:rPr lang="en"/>
              <a:t>beginner usage of kotlintest module</a:t>
            </a:r>
            <a:endParaRPr/>
          </a:p>
          <a:p>
            <a:pPr indent="-317500" lvl="0" marL="457200" rtl="0">
              <a:spcBef>
                <a:spcPts val="0"/>
              </a:spcBef>
              <a:spcAft>
                <a:spcPts val="0"/>
              </a:spcAft>
              <a:buSzPts val="1400"/>
              <a:buChar char="●"/>
            </a:pPr>
            <a:r>
              <a:rPr lang="en"/>
              <a:t>the rudiments of Test Driven Development</a:t>
            </a:r>
            <a:endParaRPr/>
          </a:p>
          <a:p>
            <a:pPr indent="-317500" lvl="0" marL="457200" rtl="0">
              <a:spcBef>
                <a:spcPts val="0"/>
              </a:spcBef>
              <a:spcAft>
                <a:spcPts val="0"/>
              </a:spcAft>
              <a:buSzPts val="1400"/>
              <a:buChar char="●"/>
            </a:pPr>
            <a:r>
              <a:rPr lang="en"/>
              <a:t>the rudiments of Data Driven Development</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Write just enough code to make it pass the test</a:t>
            </a:r>
            <a:endParaRPr/>
          </a:p>
        </p:txBody>
      </p:sp>
      <p:pic>
        <p:nvPicPr>
          <p:cNvPr id="325" name="Shape 325"/>
          <p:cNvPicPr preferRelativeResize="0"/>
          <p:nvPr/>
        </p:nvPicPr>
        <p:blipFill>
          <a:blip r:embed="rId3">
            <a:alphaModFix/>
          </a:blip>
          <a:stretch>
            <a:fillRect/>
          </a:stretch>
        </p:blipFill>
        <p:spPr>
          <a:xfrm>
            <a:off x="152400" y="1170125"/>
            <a:ext cx="7837175" cy="3893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nvSpPr>
        <p:spPr>
          <a:xfrm>
            <a:off x="448850" y="379200"/>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Retest to get to green</a:t>
            </a:r>
            <a:endParaRPr sz="2800">
              <a:solidFill>
                <a:srgbClr val="000000"/>
              </a:solidFill>
            </a:endParaRPr>
          </a:p>
        </p:txBody>
      </p:sp>
      <p:pic>
        <p:nvPicPr>
          <p:cNvPr id="331" name="Shape 331"/>
          <p:cNvPicPr preferRelativeResize="0"/>
          <p:nvPr/>
        </p:nvPicPr>
        <p:blipFill>
          <a:blip r:embed="rId3">
            <a:alphaModFix/>
          </a:blip>
          <a:stretch>
            <a:fillRect/>
          </a:stretch>
        </p:blipFill>
        <p:spPr>
          <a:xfrm>
            <a:off x="4148355" y="313375"/>
            <a:ext cx="467625" cy="704351"/>
          </a:xfrm>
          <a:prstGeom prst="rect">
            <a:avLst/>
          </a:prstGeom>
          <a:noFill/>
          <a:ln>
            <a:noFill/>
          </a:ln>
        </p:spPr>
      </p:pic>
      <p:pic>
        <p:nvPicPr>
          <p:cNvPr id="332" name="Shape 332"/>
          <p:cNvPicPr preferRelativeResize="0"/>
          <p:nvPr/>
        </p:nvPicPr>
        <p:blipFill>
          <a:blip r:embed="rId4">
            <a:alphaModFix/>
          </a:blip>
          <a:stretch>
            <a:fillRect/>
          </a:stretch>
        </p:blipFill>
        <p:spPr>
          <a:xfrm>
            <a:off x="152400" y="1170126"/>
            <a:ext cx="7324725" cy="3257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Refactor</a:t>
            </a:r>
            <a:endParaRPr sz="2800">
              <a:solidFill>
                <a:srgbClr val="000000"/>
              </a:solidFill>
            </a:endParaRPr>
          </a:p>
        </p:txBody>
      </p:sp>
      <p:pic>
        <p:nvPicPr>
          <p:cNvPr id="338" name="Shape 338"/>
          <p:cNvPicPr preferRelativeResize="0"/>
          <p:nvPr/>
        </p:nvPicPr>
        <p:blipFill>
          <a:blip r:embed="rId3">
            <a:alphaModFix/>
          </a:blip>
          <a:stretch>
            <a:fillRect/>
          </a:stretch>
        </p:blipFill>
        <p:spPr>
          <a:xfrm>
            <a:off x="2861386" y="473925"/>
            <a:ext cx="613418" cy="543805"/>
          </a:xfrm>
          <a:prstGeom prst="rect">
            <a:avLst/>
          </a:prstGeom>
          <a:noFill/>
          <a:ln>
            <a:noFill/>
          </a:ln>
        </p:spPr>
      </p:pic>
      <p:pic>
        <p:nvPicPr>
          <p:cNvPr id="339" name="Shape 339"/>
          <p:cNvPicPr preferRelativeResize="0"/>
          <p:nvPr/>
        </p:nvPicPr>
        <p:blipFill>
          <a:blip r:embed="rId4">
            <a:alphaModFix/>
          </a:blip>
          <a:stretch>
            <a:fillRect/>
          </a:stretch>
        </p:blipFill>
        <p:spPr>
          <a:xfrm>
            <a:off x="2154304" y="362407"/>
            <a:ext cx="698091" cy="655324"/>
          </a:xfrm>
          <a:prstGeom prst="rect">
            <a:avLst/>
          </a:prstGeom>
          <a:noFill/>
          <a:ln>
            <a:noFill/>
          </a:ln>
        </p:spPr>
      </p:pic>
      <p:pic>
        <p:nvPicPr>
          <p:cNvPr id="340" name="Shape 340"/>
          <p:cNvPicPr preferRelativeResize="0"/>
          <p:nvPr/>
        </p:nvPicPr>
        <p:blipFill>
          <a:blip r:embed="rId5">
            <a:alphaModFix/>
          </a:blip>
          <a:stretch>
            <a:fillRect/>
          </a:stretch>
        </p:blipFill>
        <p:spPr>
          <a:xfrm>
            <a:off x="152400" y="1170125"/>
            <a:ext cx="6579875" cy="3917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After refactor, always test to green</a:t>
            </a:r>
            <a:endParaRPr sz="2800">
              <a:solidFill>
                <a:srgbClr val="000000"/>
              </a:solidFill>
            </a:endParaRPr>
          </a:p>
          <a:p>
            <a:pPr indent="0" lvl="0" marL="0" rtl="0">
              <a:spcBef>
                <a:spcPts val="0"/>
              </a:spcBef>
              <a:spcAft>
                <a:spcPts val="0"/>
              </a:spcAft>
              <a:buNone/>
            </a:pPr>
            <a:r>
              <a:t/>
            </a:r>
            <a:endParaRPr sz="2800">
              <a:solidFill>
                <a:srgbClr val="000000"/>
              </a:solidFill>
            </a:endParaRPr>
          </a:p>
        </p:txBody>
      </p:sp>
      <p:pic>
        <p:nvPicPr>
          <p:cNvPr id="346" name="Shape 346"/>
          <p:cNvPicPr preferRelativeResize="0"/>
          <p:nvPr/>
        </p:nvPicPr>
        <p:blipFill>
          <a:blip r:embed="rId3">
            <a:alphaModFix/>
          </a:blip>
          <a:stretch>
            <a:fillRect/>
          </a:stretch>
        </p:blipFill>
        <p:spPr>
          <a:xfrm>
            <a:off x="7285305" y="445025"/>
            <a:ext cx="467625" cy="704351"/>
          </a:xfrm>
          <a:prstGeom prst="rect">
            <a:avLst/>
          </a:prstGeom>
          <a:noFill/>
          <a:ln>
            <a:noFill/>
          </a:ln>
        </p:spPr>
      </p:pic>
      <p:pic>
        <p:nvPicPr>
          <p:cNvPr id="347" name="Shape 347"/>
          <p:cNvPicPr preferRelativeResize="0"/>
          <p:nvPr/>
        </p:nvPicPr>
        <p:blipFill>
          <a:blip r:embed="rId4">
            <a:alphaModFix/>
          </a:blip>
          <a:stretch>
            <a:fillRect/>
          </a:stretch>
        </p:blipFill>
        <p:spPr>
          <a:xfrm>
            <a:off x="152400" y="1301776"/>
            <a:ext cx="6981825" cy="2847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let’s skip ahead in time</a:t>
            </a:r>
            <a:endParaRPr/>
          </a:p>
        </p:txBody>
      </p:sp>
      <p:pic>
        <p:nvPicPr>
          <p:cNvPr id="353" name="Shape 353"/>
          <p:cNvPicPr preferRelativeResize="0"/>
          <p:nvPr/>
        </p:nvPicPr>
        <p:blipFill>
          <a:blip r:embed="rId3">
            <a:alphaModFix/>
          </a:blip>
          <a:stretch>
            <a:fillRect/>
          </a:stretch>
        </p:blipFill>
        <p:spPr>
          <a:xfrm>
            <a:off x="152400" y="1170125"/>
            <a:ext cx="5793533" cy="38209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nvSpPr>
        <p:spPr>
          <a:xfrm>
            <a:off x="448850" y="379200"/>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Retest to get to green         </a:t>
            </a:r>
            <a:endParaRPr sz="2800">
              <a:solidFill>
                <a:srgbClr val="000000"/>
              </a:solidFill>
            </a:endParaRPr>
          </a:p>
        </p:txBody>
      </p:sp>
      <p:pic>
        <p:nvPicPr>
          <p:cNvPr id="359" name="Shape 359"/>
          <p:cNvPicPr preferRelativeResize="0"/>
          <p:nvPr/>
        </p:nvPicPr>
        <p:blipFill>
          <a:blip r:embed="rId3">
            <a:alphaModFix/>
          </a:blip>
          <a:stretch>
            <a:fillRect/>
          </a:stretch>
        </p:blipFill>
        <p:spPr>
          <a:xfrm>
            <a:off x="4148355" y="313375"/>
            <a:ext cx="467625" cy="704351"/>
          </a:xfrm>
          <a:prstGeom prst="rect">
            <a:avLst/>
          </a:prstGeom>
          <a:noFill/>
          <a:ln>
            <a:noFill/>
          </a:ln>
        </p:spPr>
      </p:pic>
      <p:pic>
        <p:nvPicPr>
          <p:cNvPr id="360" name="Shape 360"/>
          <p:cNvPicPr preferRelativeResize="0"/>
          <p:nvPr/>
        </p:nvPicPr>
        <p:blipFill>
          <a:blip r:embed="rId4">
            <a:alphaModFix/>
          </a:blip>
          <a:stretch>
            <a:fillRect/>
          </a:stretch>
        </p:blipFill>
        <p:spPr>
          <a:xfrm>
            <a:off x="152400" y="1813100"/>
            <a:ext cx="8696325" cy="2228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Ok, back to Red: Make a test case to fail</a:t>
            </a:r>
            <a:endParaRPr sz="2800">
              <a:solidFill>
                <a:srgbClr val="000000"/>
              </a:solidFill>
            </a:endParaRPr>
          </a:p>
        </p:txBody>
      </p:sp>
      <p:pic>
        <p:nvPicPr>
          <p:cNvPr id="366" name="Shape 366"/>
          <p:cNvPicPr preferRelativeResize="0"/>
          <p:nvPr/>
        </p:nvPicPr>
        <p:blipFill>
          <a:blip r:embed="rId3">
            <a:alphaModFix/>
          </a:blip>
          <a:stretch>
            <a:fillRect/>
          </a:stretch>
        </p:blipFill>
        <p:spPr>
          <a:xfrm>
            <a:off x="7052720" y="350675"/>
            <a:ext cx="761400" cy="761400"/>
          </a:xfrm>
          <a:prstGeom prst="rect">
            <a:avLst/>
          </a:prstGeom>
          <a:noFill/>
          <a:ln>
            <a:noFill/>
          </a:ln>
        </p:spPr>
      </p:pic>
      <p:pic>
        <p:nvPicPr>
          <p:cNvPr id="367" name="Shape 367"/>
          <p:cNvPicPr preferRelativeResize="0"/>
          <p:nvPr/>
        </p:nvPicPr>
        <p:blipFill>
          <a:blip r:embed="rId4">
            <a:alphaModFix/>
          </a:blip>
          <a:stretch>
            <a:fillRect/>
          </a:stretch>
        </p:blipFill>
        <p:spPr>
          <a:xfrm>
            <a:off x="152400" y="1264475"/>
            <a:ext cx="7753350" cy="3390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Write just enough code to make it pass the test</a:t>
            </a:r>
            <a:endParaRPr/>
          </a:p>
        </p:txBody>
      </p:sp>
      <p:pic>
        <p:nvPicPr>
          <p:cNvPr id="373" name="Shape 373"/>
          <p:cNvPicPr preferRelativeResize="0"/>
          <p:nvPr/>
        </p:nvPicPr>
        <p:blipFill>
          <a:blip r:embed="rId3">
            <a:alphaModFix/>
          </a:blip>
          <a:stretch>
            <a:fillRect/>
          </a:stretch>
        </p:blipFill>
        <p:spPr>
          <a:xfrm>
            <a:off x="152400" y="1170125"/>
            <a:ext cx="8191500" cy="2228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nvSpPr>
        <p:spPr>
          <a:xfrm>
            <a:off x="448850" y="379200"/>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Retest to get to green         </a:t>
            </a:r>
            <a:endParaRPr sz="2800">
              <a:solidFill>
                <a:srgbClr val="000000"/>
              </a:solidFill>
            </a:endParaRPr>
          </a:p>
        </p:txBody>
      </p:sp>
      <p:pic>
        <p:nvPicPr>
          <p:cNvPr id="379" name="Shape 379"/>
          <p:cNvPicPr preferRelativeResize="0"/>
          <p:nvPr/>
        </p:nvPicPr>
        <p:blipFill>
          <a:blip r:embed="rId3">
            <a:alphaModFix/>
          </a:blip>
          <a:stretch>
            <a:fillRect/>
          </a:stretch>
        </p:blipFill>
        <p:spPr>
          <a:xfrm>
            <a:off x="4148355" y="313375"/>
            <a:ext cx="467625" cy="704351"/>
          </a:xfrm>
          <a:prstGeom prst="rect">
            <a:avLst/>
          </a:prstGeom>
          <a:noFill/>
          <a:ln>
            <a:noFill/>
          </a:ln>
        </p:spPr>
      </p:pic>
      <p:pic>
        <p:nvPicPr>
          <p:cNvPr id="380" name="Shape 380"/>
          <p:cNvPicPr preferRelativeResize="0"/>
          <p:nvPr/>
        </p:nvPicPr>
        <p:blipFill>
          <a:blip r:embed="rId4">
            <a:alphaModFix/>
          </a:blip>
          <a:stretch>
            <a:fillRect/>
          </a:stretch>
        </p:blipFill>
        <p:spPr>
          <a:xfrm>
            <a:off x="152400" y="1170126"/>
            <a:ext cx="8439150" cy="2381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Shape 385"/>
          <p:cNvPicPr preferRelativeResize="0"/>
          <p:nvPr/>
        </p:nvPicPr>
        <p:blipFill>
          <a:blip r:embed="rId3">
            <a:alphaModFix/>
          </a:blip>
          <a:stretch>
            <a:fillRect/>
          </a:stretch>
        </p:blipFill>
        <p:spPr>
          <a:xfrm>
            <a:off x="152400" y="1170125"/>
            <a:ext cx="4200525" cy="1762125"/>
          </a:xfrm>
          <a:prstGeom prst="rect">
            <a:avLst/>
          </a:prstGeom>
          <a:noFill/>
          <a:ln>
            <a:noFill/>
          </a:ln>
        </p:spPr>
      </p:pic>
      <p:sp>
        <p:nvSpPr>
          <p:cNvPr id="386" name="Shape 386"/>
          <p:cNvSpPr txBox="1"/>
          <p:nvPr/>
        </p:nvSpPr>
        <p:spPr>
          <a:xfrm>
            <a:off x="4480550" y="1223000"/>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remove this</a:t>
            </a:r>
            <a:endParaRPr/>
          </a:p>
        </p:txBody>
      </p:sp>
      <p:sp>
        <p:nvSpPr>
          <p:cNvPr id="387" name="Shape 38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Refactor?</a:t>
            </a:r>
            <a:endParaRPr sz="2800">
              <a:solidFill>
                <a:srgbClr val="000000"/>
              </a:solidFill>
            </a:endParaRPr>
          </a:p>
        </p:txBody>
      </p:sp>
      <p:pic>
        <p:nvPicPr>
          <p:cNvPr id="388" name="Shape 388"/>
          <p:cNvPicPr preferRelativeResize="0"/>
          <p:nvPr/>
        </p:nvPicPr>
        <p:blipFill>
          <a:blip r:embed="rId4">
            <a:alphaModFix/>
          </a:blip>
          <a:stretch>
            <a:fillRect/>
          </a:stretch>
        </p:blipFill>
        <p:spPr>
          <a:xfrm>
            <a:off x="2861386" y="473925"/>
            <a:ext cx="613418" cy="543805"/>
          </a:xfrm>
          <a:prstGeom prst="rect">
            <a:avLst/>
          </a:prstGeom>
          <a:noFill/>
          <a:ln>
            <a:noFill/>
          </a:ln>
        </p:spPr>
      </p:pic>
      <p:pic>
        <p:nvPicPr>
          <p:cNvPr id="389" name="Shape 389"/>
          <p:cNvPicPr preferRelativeResize="0"/>
          <p:nvPr/>
        </p:nvPicPr>
        <p:blipFill>
          <a:blip r:embed="rId5">
            <a:alphaModFix/>
          </a:blip>
          <a:stretch>
            <a:fillRect/>
          </a:stretch>
        </p:blipFill>
        <p:spPr>
          <a:xfrm>
            <a:off x="2154304" y="362407"/>
            <a:ext cx="698091" cy="655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u="sng"/>
              <a:t>I WILL SHARE THE SLIDE DECK VIA THE MEETUP AFTER TONIGHT’S PRESENTATION</a:t>
            </a:r>
            <a:endParaRPr sz="3600"/>
          </a:p>
        </p:txBody>
      </p:sp>
      <p:pic>
        <p:nvPicPr>
          <p:cNvPr id="87" name="Shape 87"/>
          <p:cNvPicPr preferRelativeResize="0"/>
          <p:nvPr/>
        </p:nvPicPr>
        <p:blipFill>
          <a:blip r:embed="rId3">
            <a:alphaModFix/>
          </a:blip>
          <a:stretch>
            <a:fillRect/>
          </a:stretch>
        </p:blipFill>
        <p:spPr>
          <a:xfrm>
            <a:off x="4712975" y="2663825"/>
            <a:ext cx="3235204" cy="2041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nvSpPr>
        <p:spPr>
          <a:xfrm>
            <a:off x="448850" y="379200"/>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Retest to get to green         </a:t>
            </a:r>
            <a:endParaRPr sz="2800">
              <a:solidFill>
                <a:srgbClr val="000000"/>
              </a:solidFill>
            </a:endParaRPr>
          </a:p>
        </p:txBody>
      </p:sp>
      <p:pic>
        <p:nvPicPr>
          <p:cNvPr id="395" name="Shape 395"/>
          <p:cNvPicPr preferRelativeResize="0"/>
          <p:nvPr/>
        </p:nvPicPr>
        <p:blipFill>
          <a:blip r:embed="rId3">
            <a:alphaModFix/>
          </a:blip>
          <a:stretch>
            <a:fillRect/>
          </a:stretch>
        </p:blipFill>
        <p:spPr>
          <a:xfrm>
            <a:off x="4148355" y="313375"/>
            <a:ext cx="467625" cy="704351"/>
          </a:xfrm>
          <a:prstGeom prst="rect">
            <a:avLst/>
          </a:prstGeom>
          <a:noFill/>
          <a:ln>
            <a:noFill/>
          </a:ln>
        </p:spPr>
      </p:pic>
      <p:pic>
        <p:nvPicPr>
          <p:cNvPr id="396" name="Shape 396"/>
          <p:cNvPicPr preferRelativeResize="0"/>
          <p:nvPr/>
        </p:nvPicPr>
        <p:blipFill>
          <a:blip r:embed="rId4">
            <a:alphaModFix/>
          </a:blip>
          <a:stretch>
            <a:fillRect/>
          </a:stretch>
        </p:blipFill>
        <p:spPr>
          <a:xfrm>
            <a:off x="152400" y="1170126"/>
            <a:ext cx="5705475" cy="2486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000000"/>
                </a:solidFill>
              </a:rPr>
              <a:t>Ok, back to Red: Make a test case to fail,</a:t>
            </a:r>
            <a:endParaRPr sz="2800">
              <a:solidFill>
                <a:srgbClr val="000000"/>
              </a:solidFill>
            </a:endParaRPr>
          </a:p>
          <a:p>
            <a:pPr indent="0" lvl="0" marL="0" rtl="0">
              <a:spcBef>
                <a:spcPts val="0"/>
              </a:spcBef>
              <a:spcAft>
                <a:spcPts val="0"/>
              </a:spcAft>
              <a:buNone/>
            </a:pPr>
            <a:r>
              <a:rPr lang="en" sz="2800"/>
              <a:t>but it worked without error</a:t>
            </a:r>
            <a:endParaRPr sz="2800"/>
          </a:p>
          <a:p>
            <a:pPr indent="0" lvl="0" marL="0" rtl="0">
              <a:spcBef>
                <a:spcPts val="0"/>
              </a:spcBef>
              <a:spcAft>
                <a:spcPts val="0"/>
              </a:spcAft>
              <a:buNone/>
            </a:pPr>
            <a:r>
              <a:t/>
            </a:r>
            <a:endParaRPr sz="2800"/>
          </a:p>
        </p:txBody>
      </p:sp>
      <p:pic>
        <p:nvPicPr>
          <p:cNvPr id="402" name="Shape 402"/>
          <p:cNvPicPr preferRelativeResize="0"/>
          <p:nvPr/>
        </p:nvPicPr>
        <p:blipFill>
          <a:blip r:embed="rId3">
            <a:alphaModFix/>
          </a:blip>
          <a:stretch>
            <a:fillRect/>
          </a:stretch>
        </p:blipFill>
        <p:spPr>
          <a:xfrm>
            <a:off x="152400" y="1493075"/>
            <a:ext cx="6762750" cy="723900"/>
          </a:xfrm>
          <a:prstGeom prst="rect">
            <a:avLst/>
          </a:prstGeom>
          <a:noFill/>
          <a:ln>
            <a:noFill/>
          </a:ln>
        </p:spPr>
      </p:pic>
      <p:pic>
        <p:nvPicPr>
          <p:cNvPr id="403" name="Shape 403"/>
          <p:cNvPicPr preferRelativeResize="0"/>
          <p:nvPr/>
        </p:nvPicPr>
        <p:blipFill>
          <a:blip r:embed="rId4">
            <a:alphaModFix/>
          </a:blip>
          <a:stretch>
            <a:fillRect/>
          </a:stretch>
        </p:blipFill>
        <p:spPr>
          <a:xfrm>
            <a:off x="152400" y="2140775"/>
            <a:ext cx="5343525" cy="2800350"/>
          </a:xfrm>
          <a:prstGeom prst="rect">
            <a:avLst/>
          </a:prstGeom>
          <a:noFill/>
          <a:ln>
            <a:noFill/>
          </a:ln>
        </p:spPr>
      </p:pic>
      <p:pic>
        <p:nvPicPr>
          <p:cNvPr id="404" name="Shape 404"/>
          <p:cNvPicPr preferRelativeResize="0"/>
          <p:nvPr/>
        </p:nvPicPr>
        <p:blipFill>
          <a:blip r:embed="rId5">
            <a:alphaModFix/>
          </a:blip>
          <a:stretch>
            <a:fillRect/>
          </a:stretch>
        </p:blipFill>
        <p:spPr>
          <a:xfrm>
            <a:off x="7120130" y="788725"/>
            <a:ext cx="467625" cy="7043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Keep testing until the testers are finished making cases</a:t>
            </a:r>
            <a:endParaRPr/>
          </a:p>
          <a:p>
            <a:pPr indent="0" lvl="0" marL="0" rtl="0">
              <a:spcBef>
                <a:spcPts val="0"/>
              </a:spcBef>
              <a:spcAft>
                <a:spcPts val="0"/>
              </a:spcAft>
              <a:buNone/>
            </a:pPr>
            <a:r>
              <a:t/>
            </a:r>
            <a:endParaRPr/>
          </a:p>
        </p:txBody>
      </p:sp>
      <p:pic>
        <p:nvPicPr>
          <p:cNvPr id="410" name="Shape 410"/>
          <p:cNvPicPr preferRelativeResize="0"/>
          <p:nvPr/>
        </p:nvPicPr>
        <p:blipFill>
          <a:blip r:embed="rId3">
            <a:alphaModFix/>
          </a:blip>
          <a:stretch>
            <a:fillRect/>
          </a:stretch>
        </p:blipFill>
        <p:spPr>
          <a:xfrm>
            <a:off x="152400" y="1459975"/>
            <a:ext cx="8839200" cy="368352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Shape 4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Data</a:t>
            </a:r>
            <a:r>
              <a:rPr lang="en"/>
              <a:t> Driven Development, or “Refactor”</a:t>
            </a:r>
            <a:endParaRPr/>
          </a:p>
        </p:txBody>
      </p:sp>
      <p:sp>
        <p:nvSpPr>
          <p:cNvPr id="416" name="Shape 4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CC0000"/>
                </a:solidFill>
              </a:rPr>
              <a:t>Not not doing the right thing-- efficiently</a:t>
            </a:r>
            <a:endParaRPr>
              <a:solidFill>
                <a:srgbClr val="CC0000"/>
              </a:solidFill>
            </a:endParaRPr>
          </a:p>
        </p:txBody>
      </p:sp>
      <p:pic>
        <p:nvPicPr>
          <p:cNvPr id="417" name="Shape 417"/>
          <p:cNvPicPr preferRelativeResize="0"/>
          <p:nvPr/>
        </p:nvPicPr>
        <p:blipFill>
          <a:blip r:embed="rId4">
            <a:alphaModFix/>
          </a:blip>
          <a:stretch>
            <a:fillRect/>
          </a:stretch>
        </p:blipFill>
        <p:spPr>
          <a:xfrm>
            <a:off x="4493950" y="263198"/>
            <a:ext cx="989424" cy="966600"/>
          </a:xfrm>
          <a:prstGeom prst="rect">
            <a:avLst/>
          </a:prstGeom>
          <a:noFill/>
          <a:ln>
            <a:noFill/>
          </a:ln>
        </p:spPr>
      </p:pic>
      <p:pic>
        <p:nvPicPr>
          <p:cNvPr id="418" name="Shape 418"/>
          <p:cNvPicPr preferRelativeResize="0"/>
          <p:nvPr/>
        </p:nvPicPr>
        <p:blipFill>
          <a:blip r:embed="rId5">
            <a:alphaModFix/>
          </a:blip>
          <a:stretch>
            <a:fillRect/>
          </a:stretch>
        </p:blipFill>
        <p:spPr>
          <a:xfrm>
            <a:off x="3353450" y="64977"/>
            <a:ext cx="1125999" cy="11648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243050" y="-1246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basics: do this for each test case</a:t>
            </a:r>
            <a:endParaRPr/>
          </a:p>
        </p:txBody>
      </p:sp>
      <p:pic>
        <p:nvPicPr>
          <p:cNvPr id="424" name="Shape 424"/>
          <p:cNvPicPr preferRelativeResize="0"/>
          <p:nvPr/>
        </p:nvPicPr>
        <p:blipFill>
          <a:blip r:embed="rId3">
            <a:alphaModFix/>
          </a:blip>
          <a:stretch>
            <a:fillRect/>
          </a:stretch>
        </p:blipFill>
        <p:spPr>
          <a:xfrm>
            <a:off x="243050" y="394625"/>
            <a:ext cx="1390300" cy="1390300"/>
          </a:xfrm>
          <a:prstGeom prst="rect">
            <a:avLst/>
          </a:prstGeom>
          <a:noFill/>
          <a:ln>
            <a:noFill/>
          </a:ln>
        </p:spPr>
      </p:pic>
      <p:sp>
        <p:nvSpPr>
          <p:cNvPr id="425" name="Shape 425"/>
          <p:cNvSpPr txBox="1"/>
          <p:nvPr/>
        </p:nvSpPr>
        <p:spPr>
          <a:xfrm>
            <a:off x="2129925" y="394625"/>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u="sng"/>
              <a:t>Red.</a:t>
            </a:r>
            <a:r>
              <a:rPr lang="en"/>
              <a:t>  </a:t>
            </a:r>
            <a:r>
              <a:rPr i="1" lang="en"/>
              <a:t>The “red” step is different for data driven development.</a:t>
            </a:r>
            <a:endParaRPr i="1"/>
          </a:p>
          <a:p>
            <a:pPr indent="0" lvl="0" marL="0">
              <a:spcBef>
                <a:spcPts val="0"/>
              </a:spcBef>
              <a:spcAft>
                <a:spcPts val="0"/>
              </a:spcAft>
              <a:buNone/>
            </a:pPr>
            <a:r>
              <a:t/>
            </a:r>
            <a:endParaRPr/>
          </a:p>
          <a:p>
            <a:pPr indent="0" lvl="0" marL="0">
              <a:spcBef>
                <a:spcPts val="0"/>
              </a:spcBef>
              <a:spcAft>
                <a:spcPts val="0"/>
              </a:spcAft>
              <a:buNone/>
            </a:pPr>
            <a:r>
              <a:rPr lang="en" u="sng"/>
              <a:t>This part is the same:</a:t>
            </a:r>
            <a:r>
              <a:rPr lang="en"/>
              <a:t> You have not written solution code yet.  Based solely on your user requirements, you create a test case.  This case will fail because </a:t>
            </a:r>
            <a:r>
              <a:rPr b="1" lang="en">
                <a:solidFill>
                  <a:schemeClr val="dk1"/>
                </a:solidFill>
              </a:rPr>
              <a:t>you have not written solution code yet.</a:t>
            </a:r>
            <a:endParaRPr b="1">
              <a:solidFill>
                <a:schemeClr val="dk1"/>
              </a:solidFill>
            </a:endParaRPr>
          </a:p>
          <a:p>
            <a:pPr indent="0" lvl="0" marL="0">
              <a:spcBef>
                <a:spcPts val="0"/>
              </a:spcBef>
              <a:spcAft>
                <a:spcPts val="0"/>
              </a:spcAft>
              <a:buNone/>
            </a:pPr>
            <a:r>
              <a:rPr i="1" lang="en">
                <a:solidFill>
                  <a:schemeClr val="dk1"/>
                </a:solidFill>
              </a:rPr>
              <a:t>Why? </a:t>
            </a:r>
            <a:r>
              <a:rPr lang="en">
                <a:solidFill>
                  <a:schemeClr val="dk1"/>
                </a:solidFill>
              </a:rPr>
              <a:t>The focus is on building a suite of tests which are specifically geared to test user requirements and nothing else.  </a:t>
            </a:r>
            <a:endParaRPr>
              <a:solidFill>
                <a:schemeClr val="dk1"/>
              </a:solidFill>
            </a:endParaRPr>
          </a:p>
          <a:p>
            <a:pPr indent="0" lvl="0" marL="0">
              <a:spcBef>
                <a:spcPts val="0"/>
              </a:spcBef>
              <a:spcAft>
                <a:spcPts val="0"/>
              </a:spcAft>
              <a:buNone/>
            </a:pPr>
            <a:r>
              <a:rPr b="1" lang="en" u="sng">
                <a:solidFill>
                  <a:schemeClr val="dk1"/>
                </a:solidFill>
              </a:rPr>
              <a:t>If you do this first, you will not </a:t>
            </a:r>
            <a:r>
              <a:rPr b="1" i="1" lang="en" u="sng">
                <a:solidFill>
                  <a:schemeClr val="dk1"/>
                </a:solidFill>
              </a:rPr>
              <a:t>not </a:t>
            </a:r>
            <a:r>
              <a:rPr b="1" lang="en" u="sng">
                <a:solidFill>
                  <a:schemeClr val="dk1"/>
                </a:solidFill>
              </a:rPr>
              <a:t>do it.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 u="sng">
                <a:solidFill>
                  <a:schemeClr val="dk1"/>
                </a:solidFill>
              </a:rPr>
              <a:t>This is different</a:t>
            </a:r>
            <a:r>
              <a:rPr lang="en">
                <a:solidFill>
                  <a:schemeClr val="dk1"/>
                </a:solidFill>
              </a:rPr>
              <a:t>: You create a data set to represent test cases and expected results, then have one generic function for the code you are testing which takes this as input to test your code.</a:t>
            </a:r>
            <a:endParaRPr>
              <a:solidFill>
                <a:schemeClr val="dk1"/>
              </a:solidFill>
            </a:endParaRPr>
          </a:p>
          <a:p>
            <a:pPr indent="0" lvl="0" marL="0" rtl="0">
              <a:spcBef>
                <a:spcPts val="0"/>
              </a:spcBef>
              <a:spcAft>
                <a:spcPts val="0"/>
              </a:spcAft>
              <a:buNone/>
            </a:pPr>
            <a:r>
              <a:rPr i="1" lang="en">
                <a:solidFill>
                  <a:schemeClr val="dk1"/>
                </a:solidFill>
              </a:rPr>
              <a:t>Why?  </a:t>
            </a:r>
            <a:r>
              <a:rPr lang="en">
                <a:solidFill>
                  <a:schemeClr val="dk1"/>
                </a:solidFill>
              </a:rPr>
              <a:t>Wouldn’t your QA team like to build test cases without writing code?  Simply build your regression tests so that they can.  Also: fewer lines of code.</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pic>
        <p:nvPicPr>
          <p:cNvPr id="426" name="Shape 426"/>
          <p:cNvPicPr preferRelativeResize="0"/>
          <p:nvPr/>
        </p:nvPicPr>
        <p:blipFill>
          <a:blip r:embed="rId4">
            <a:alphaModFix/>
          </a:blip>
          <a:stretch>
            <a:fillRect/>
          </a:stretch>
        </p:blipFill>
        <p:spPr>
          <a:xfrm>
            <a:off x="2263997" y="3649200"/>
            <a:ext cx="989425" cy="1490350"/>
          </a:xfrm>
          <a:prstGeom prst="rect">
            <a:avLst/>
          </a:prstGeom>
          <a:noFill/>
          <a:ln>
            <a:noFill/>
          </a:ln>
        </p:spPr>
      </p:pic>
      <p:sp>
        <p:nvSpPr>
          <p:cNvPr id="427" name="Shape 427"/>
          <p:cNvSpPr txBox="1"/>
          <p:nvPr/>
        </p:nvSpPr>
        <p:spPr>
          <a:xfrm>
            <a:off x="1121600" y="2549100"/>
            <a:ext cx="271800" cy="110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txBox="1"/>
          <p:nvPr/>
        </p:nvSpPr>
        <p:spPr>
          <a:xfrm>
            <a:off x="223400" y="4142175"/>
            <a:ext cx="20682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This stays the same:</a:t>
            </a:r>
            <a:endParaRPr b="1"/>
          </a:p>
        </p:txBody>
      </p:sp>
      <p:sp>
        <p:nvSpPr>
          <p:cNvPr id="429" name="Shape 429"/>
          <p:cNvSpPr txBox="1"/>
          <p:nvPr/>
        </p:nvSpPr>
        <p:spPr>
          <a:xfrm>
            <a:off x="243050" y="1572938"/>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“Open the pod bay </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doors.”, </a:t>
            </a:r>
            <a:r>
              <a:rPr lang="en" sz="1200">
                <a:solidFill>
                  <a:schemeClr val="dk1"/>
                </a:solidFill>
                <a:latin typeface="Courier New"/>
                <a:ea typeface="Courier New"/>
                <a:cs typeface="Courier New"/>
                <a:sym typeface="Courier New"/>
              </a:rPr>
              <a:t>“I'm sorry, </a:t>
            </a:r>
            <a:endParaRPr sz="1200">
              <a:solidFill>
                <a:schemeClr val="dk1"/>
              </a:solidFill>
              <a:latin typeface="Courier New"/>
              <a:ea typeface="Courier New"/>
              <a:cs typeface="Courier New"/>
              <a:sym typeface="Courier New"/>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Dave. I'm afraid I </a:t>
            </a:r>
            <a:endParaRPr sz="1200">
              <a:solidFill>
                <a:schemeClr val="dk1"/>
              </a:solidFill>
              <a:latin typeface="Courier New"/>
              <a:ea typeface="Courier New"/>
              <a:cs typeface="Courier New"/>
              <a:sym typeface="Courier New"/>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can't do that.”</a:t>
            </a: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a:t>
            </a:r>
            <a:r>
              <a:rPr lang="en" sz="1200">
                <a:latin typeface="Courier New"/>
                <a:ea typeface="Courier New"/>
                <a:cs typeface="Courier New"/>
                <a:sym typeface="Courier New"/>
              </a:rPr>
              <a:t>Now that's what I </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call a dead parrot.”</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 “No, no.....No, </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'e's stunned!”</a:t>
            </a:r>
            <a:endParaRPr sz="1200">
              <a:latin typeface="Courier New"/>
              <a:ea typeface="Courier New"/>
              <a:cs typeface="Courier New"/>
              <a:sym typeface="Courier New"/>
            </a:endParaRPr>
          </a:p>
          <a:p>
            <a:pPr indent="0" lvl="0" marL="0">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a:t>
            </a:r>
            <a:endParaRPr/>
          </a:p>
        </p:txBody>
      </p:sp>
      <p:pic>
        <p:nvPicPr>
          <p:cNvPr id="430" name="Shape 430"/>
          <p:cNvPicPr preferRelativeResize="0"/>
          <p:nvPr/>
        </p:nvPicPr>
        <p:blipFill>
          <a:blip r:embed="rId5">
            <a:alphaModFix/>
          </a:blip>
          <a:stretch>
            <a:fillRect/>
          </a:stretch>
        </p:blipFill>
        <p:spPr>
          <a:xfrm>
            <a:off x="4647537" y="4138685"/>
            <a:ext cx="989424" cy="966600"/>
          </a:xfrm>
          <a:prstGeom prst="rect">
            <a:avLst/>
          </a:prstGeom>
          <a:noFill/>
          <a:ln>
            <a:noFill/>
          </a:ln>
        </p:spPr>
      </p:pic>
      <p:pic>
        <p:nvPicPr>
          <p:cNvPr id="431" name="Shape 431"/>
          <p:cNvPicPr preferRelativeResize="0"/>
          <p:nvPr/>
        </p:nvPicPr>
        <p:blipFill>
          <a:blip r:embed="rId6">
            <a:alphaModFix/>
          </a:blip>
          <a:stretch>
            <a:fillRect/>
          </a:stretch>
        </p:blipFill>
        <p:spPr>
          <a:xfrm>
            <a:off x="3507037" y="3940465"/>
            <a:ext cx="1125999" cy="116482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not doing something more efficiently means you do it-- more efficiently</a:t>
            </a:r>
            <a:endParaRPr/>
          </a:p>
          <a:p>
            <a:pPr indent="0" lvl="0" marL="0" rtl="0">
              <a:spcBef>
                <a:spcPts val="0"/>
              </a:spcBef>
              <a:spcAft>
                <a:spcPts val="0"/>
              </a:spcAft>
              <a:buNone/>
            </a:pPr>
            <a:r>
              <a:t/>
            </a:r>
            <a:endParaRPr/>
          </a:p>
        </p:txBody>
      </p:sp>
      <p:sp>
        <p:nvSpPr>
          <p:cNvPr id="437" name="Shape 437"/>
          <p:cNvSpPr txBox="1"/>
          <p:nvPr>
            <p:ph idx="1" type="body"/>
          </p:nvPr>
        </p:nvSpPr>
        <p:spPr>
          <a:xfrm>
            <a:off x="311700" y="15943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0000"/>
                </a:solidFill>
              </a:rPr>
              <a:t>1. You build a suite of test cases for each user requirement </a:t>
            </a:r>
            <a:r>
              <a:rPr b="1" lang="en" u="sng">
                <a:solidFill>
                  <a:srgbClr val="FF0000"/>
                </a:solidFill>
              </a:rPr>
              <a:t>in a table structure </a:t>
            </a:r>
            <a:r>
              <a:rPr lang="en">
                <a:solidFill>
                  <a:srgbClr val="FF0000"/>
                </a:solidFill>
              </a:rPr>
              <a:t>which can be used for regression testing, and the business logic is structured so you can easily add test cases, modify existing test cases, delete test cases, or add forms to allow other people to do so.</a:t>
            </a:r>
            <a:endParaRPr>
              <a:solidFill>
                <a:srgbClr val="FF0000"/>
              </a:solidFill>
            </a:endParaRPr>
          </a:p>
          <a:p>
            <a:pPr indent="0" lvl="0" marL="0">
              <a:spcBef>
                <a:spcPts val="1600"/>
              </a:spcBef>
              <a:spcAft>
                <a:spcPts val="0"/>
              </a:spcAft>
              <a:buClr>
                <a:schemeClr val="dk1"/>
              </a:buClr>
              <a:buSzPts val="1100"/>
              <a:buFont typeface="Arial"/>
              <a:buNone/>
            </a:pPr>
            <a:r>
              <a:rPr lang="en"/>
              <a:t>2. This suite, because you built it, can be used for regression testing</a:t>
            </a:r>
            <a:endParaRPr/>
          </a:p>
          <a:p>
            <a:pPr indent="0" lvl="0" marL="0">
              <a:spcBef>
                <a:spcPts val="1600"/>
              </a:spcBef>
              <a:spcAft>
                <a:spcPts val="0"/>
              </a:spcAft>
              <a:buClr>
                <a:schemeClr val="dk1"/>
              </a:buClr>
              <a:buSzPts val="1100"/>
              <a:buFont typeface="Arial"/>
              <a:buNone/>
            </a:pPr>
            <a:r>
              <a:rPr lang="en"/>
              <a:t>3. You only commit code which passes all test cases in the suite</a:t>
            </a:r>
            <a:endParaRPr/>
          </a:p>
          <a:p>
            <a:pPr indent="0" lvl="0" marL="0" rtl="0">
              <a:spcBef>
                <a:spcPts val="1600"/>
              </a:spcBef>
              <a:spcAft>
                <a:spcPts val="1600"/>
              </a:spcAft>
              <a:buClr>
                <a:schemeClr val="dk1"/>
              </a:buClr>
              <a:buSzPts val="1100"/>
              <a:buFont typeface="Arial"/>
              <a:buNone/>
            </a:pPr>
            <a:r>
              <a:rPr lang="en"/>
              <a:t>4. You only built code which was explicitly tied to a test case and a requirement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Driven Development: All the tests in one table</a:t>
            </a:r>
            <a:endParaRPr/>
          </a:p>
        </p:txBody>
      </p:sp>
      <p:pic>
        <p:nvPicPr>
          <p:cNvPr id="443" name="Shape 443"/>
          <p:cNvPicPr preferRelativeResize="0"/>
          <p:nvPr/>
        </p:nvPicPr>
        <p:blipFill>
          <a:blip r:embed="rId3">
            <a:alphaModFix/>
          </a:blip>
          <a:stretch>
            <a:fillRect/>
          </a:stretch>
        </p:blipFill>
        <p:spPr>
          <a:xfrm>
            <a:off x="152400" y="1170125"/>
            <a:ext cx="8534400" cy="3609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Imagine iterating through this for Test Driven Development: easier to read, and faster to create.</a:t>
            </a:r>
            <a:endParaRPr/>
          </a:p>
          <a:p>
            <a:pPr indent="0" lvl="0" marL="0" rtl="0">
              <a:spcBef>
                <a:spcPts val="0"/>
              </a:spcBef>
              <a:spcAft>
                <a:spcPts val="0"/>
              </a:spcAft>
              <a:buNone/>
            </a:pPr>
            <a:r>
              <a:t/>
            </a:r>
            <a:endParaRPr/>
          </a:p>
        </p:txBody>
      </p:sp>
      <p:pic>
        <p:nvPicPr>
          <p:cNvPr id="449" name="Shape 449"/>
          <p:cNvPicPr preferRelativeResize="0"/>
          <p:nvPr/>
        </p:nvPicPr>
        <p:blipFill>
          <a:blip r:embed="rId3">
            <a:alphaModFix/>
          </a:blip>
          <a:stretch>
            <a:fillRect/>
          </a:stretch>
        </p:blipFill>
        <p:spPr>
          <a:xfrm>
            <a:off x="80000" y="1533525"/>
            <a:ext cx="8534400" cy="3609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Wait, what?  Same pattern: red, green, refactor</a:t>
            </a:r>
            <a:endParaRPr/>
          </a:p>
        </p:txBody>
      </p:sp>
      <p:pic>
        <p:nvPicPr>
          <p:cNvPr id="455" name="Shape 455"/>
          <p:cNvPicPr preferRelativeResize="0"/>
          <p:nvPr/>
        </p:nvPicPr>
        <p:blipFill>
          <a:blip r:embed="rId3">
            <a:alphaModFix/>
          </a:blip>
          <a:stretch>
            <a:fillRect/>
          </a:stretch>
        </p:blipFill>
        <p:spPr>
          <a:xfrm>
            <a:off x="152400" y="1170125"/>
            <a:ext cx="5457825" cy="2257425"/>
          </a:xfrm>
          <a:prstGeom prst="rect">
            <a:avLst/>
          </a:prstGeom>
          <a:noFill/>
          <a:ln>
            <a:noFill/>
          </a:ln>
        </p:spPr>
      </p:pic>
      <p:sp>
        <p:nvSpPr>
          <p:cNvPr id="456" name="Shape 456"/>
          <p:cNvSpPr txBox="1"/>
          <p:nvPr/>
        </p:nvSpPr>
        <p:spPr>
          <a:xfrm>
            <a:off x="311700" y="3360425"/>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000"/>
              <a:t>Except this time the testers just need to enter data in a table.</a:t>
            </a:r>
            <a:endParaRPr b="1" sz="2000"/>
          </a:p>
          <a:p>
            <a:pPr indent="0" lvl="0" marL="0">
              <a:spcBef>
                <a:spcPts val="0"/>
              </a:spcBef>
              <a:spcAft>
                <a:spcPts val="0"/>
              </a:spcAft>
              <a:buNone/>
            </a:pPr>
            <a:r>
              <a:rPr b="1" lang="en" sz="2000"/>
              <a:t>You create a table with your parameters and expected result, then hand it to your testers. </a:t>
            </a:r>
            <a:r>
              <a:rPr b="1" lang="en" sz="2400"/>
              <a:t> </a:t>
            </a:r>
            <a:endParaRPr b="1"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Each red, green, refactor step just involves</a:t>
            </a:r>
            <a:endParaRPr/>
          </a:p>
          <a:p>
            <a:pPr indent="0" lvl="0" marL="0">
              <a:spcBef>
                <a:spcPts val="0"/>
              </a:spcBef>
              <a:spcAft>
                <a:spcPts val="0"/>
              </a:spcAft>
              <a:buNone/>
            </a:pPr>
            <a:r>
              <a:rPr lang="en"/>
              <a:t>another entry in the test case table</a:t>
            </a:r>
            <a:endParaRPr/>
          </a:p>
          <a:p>
            <a:pPr indent="0" lvl="0" marL="0">
              <a:spcBef>
                <a:spcPts val="0"/>
              </a:spcBef>
              <a:spcAft>
                <a:spcPts val="0"/>
              </a:spcAft>
              <a:buNone/>
            </a:pPr>
            <a:r>
              <a:rPr lang="en"/>
              <a:t>rather than adding extra lines of code per test</a:t>
            </a:r>
            <a:endParaRPr/>
          </a:p>
          <a:p>
            <a:pPr indent="0" lvl="0" marL="0">
              <a:spcBef>
                <a:spcPts val="0"/>
              </a:spcBef>
              <a:spcAft>
                <a:spcPts val="0"/>
              </a:spcAft>
              <a:buNone/>
            </a:pPr>
            <a:r>
              <a:t/>
            </a:r>
            <a:endParaRPr/>
          </a:p>
        </p:txBody>
      </p:sp>
      <p:pic>
        <p:nvPicPr>
          <p:cNvPr id="462" name="Shape 462"/>
          <p:cNvPicPr preferRelativeResize="0"/>
          <p:nvPr/>
        </p:nvPicPr>
        <p:blipFill>
          <a:blip r:embed="rId3">
            <a:alphaModFix/>
          </a:blip>
          <a:stretch>
            <a:fillRect/>
          </a:stretch>
        </p:blipFill>
        <p:spPr>
          <a:xfrm>
            <a:off x="815350" y="2164525"/>
            <a:ext cx="5238750" cy="247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Shape 9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not to do it, or “Red”</a:t>
            </a:r>
            <a:endParaRPr/>
          </a:p>
        </p:txBody>
      </p:sp>
      <p:sp>
        <p:nvSpPr>
          <p:cNvPr id="93" name="Shape 9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CC0000"/>
                </a:solidFill>
              </a:rPr>
              <a:t>As written by someone who has done it this way</a:t>
            </a:r>
            <a:endParaRPr>
              <a:solidFill>
                <a:srgbClr val="CC0000"/>
              </a:solidFill>
            </a:endParaRPr>
          </a:p>
        </p:txBody>
      </p:sp>
      <p:pic>
        <p:nvPicPr>
          <p:cNvPr id="94" name="Shape 94"/>
          <p:cNvPicPr preferRelativeResize="0"/>
          <p:nvPr/>
        </p:nvPicPr>
        <p:blipFill>
          <a:blip r:embed="rId4">
            <a:alphaModFix/>
          </a:blip>
          <a:stretch>
            <a:fillRect/>
          </a:stretch>
        </p:blipFill>
        <p:spPr>
          <a:xfrm>
            <a:off x="3539875" y="428600"/>
            <a:ext cx="1390300" cy="1390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Develop a large regression-test suite </a:t>
            </a:r>
            <a:endParaRPr/>
          </a:p>
          <a:p>
            <a:pPr indent="0" lvl="0" marL="0">
              <a:spcBef>
                <a:spcPts val="0"/>
              </a:spcBef>
              <a:spcAft>
                <a:spcPts val="0"/>
              </a:spcAft>
              <a:buNone/>
            </a:pPr>
            <a:r>
              <a:rPr lang="en"/>
              <a:t>using just tables of parameters </a:t>
            </a:r>
            <a:endParaRPr/>
          </a:p>
          <a:p>
            <a:pPr indent="0" lvl="0" marL="0">
              <a:spcBef>
                <a:spcPts val="0"/>
              </a:spcBef>
              <a:spcAft>
                <a:spcPts val="0"/>
              </a:spcAft>
              <a:buNone/>
            </a:pPr>
            <a:r>
              <a:rPr lang="en"/>
              <a:t>and expected results!</a:t>
            </a:r>
            <a:endParaRPr/>
          </a:p>
          <a:p>
            <a:pPr indent="0" lvl="0" marL="0">
              <a:spcBef>
                <a:spcPts val="0"/>
              </a:spcBef>
              <a:spcAft>
                <a:spcPts val="0"/>
              </a:spcAft>
              <a:buNone/>
            </a:pPr>
            <a:r>
              <a:t/>
            </a:r>
            <a:endParaRPr/>
          </a:p>
          <a:p>
            <a:pPr indent="0" lvl="0" marL="0">
              <a:spcBef>
                <a:spcPts val="0"/>
              </a:spcBef>
              <a:spcAft>
                <a:spcPts val="0"/>
              </a:spcAft>
              <a:buNone/>
            </a:pPr>
            <a:r>
              <a:rPr lang="en"/>
              <a:t>-- aka Data Driven Development, Parameterized Testing</a:t>
            </a:r>
            <a:endParaRPr/>
          </a:p>
          <a:p>
            <a:pPr indent="0" lvl="0" marL="0">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Or just happy testers (bwah ha ha)</a:t>
            </a:r>
            <a:endParaRPr/>
          </a:p>
          <a:p>
            <a:pPr indent="0" lvl="0" marL="0" rtl="0">
              <a:spcBef>
                <a:spcPts val="0"/>
              </a:spcBef>
              <a:spcAft>
                <a:spcPts val="0"/>
              </a:spcAft>
              <a:buNone/>
            </a:pPr>
            <a:r>
              <a:t/>
            </a:r>
            <a:endParaRPr/>
          </a:p>
        </p:txBody>
      </p:sp>
      <p:pic>
        <p:nvPicPr>
          <p:cNvPr id="473" name="Shape 473"/>
          <p:cNvPicPr preferRelativeResize="0"/>
          <p:nvPr/>
        </p:nvPicPr>
        <p:blipFill>
          <a:blip r:embed="rId3">
            <a:alphaModFix/>
          </a:blip>
          <a:stretch>
            <a:fillRect/>
          </a:stretch>
        </p:blipFill>
        <p:spPr>
          <a:xfrm>
            <a:off x="152400" y="1459975"/>
            <a:ext cx="8839200" cy="368352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featured: klick</a:t>
            </a:r>
            <a:endParaRPr/>
          </a:p>
        </p:txBody>
      </p:sp>
      <p:sp>
        <p:nvSpPr>
          <p:cNvPr id="479" name="Shape 4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Move test cases to database</a:t>
            </a:r>
            <a:endParaRPr/>
          </a:p>
          <a:p>
            <a:pPr indent="-342900" lvl="0" marL="457200" rtl="0">
              <a:spcBef>
                <a:spcPts val="0"/>
              </a:spcBef>
              <a:spcAft>
                <a:spcPts val="0"/>
              </a:spcAft>
              <a:buSzPts val="1800"/>
              <a:buChar char="●"/>
            </a:pPr>
            <a:r>
              <a:rPr lang="en"/>
              <a:t>Load into DDD table from database</a:t>
            </a:r>
            <a:endParaRPr/>
          </a:p>
          <a:p>
            <a:pPr indent="-342900" lvl="0" marL="457200" rtl="0">
              <a:spcBef>
                <a:spcPts val="0"/>
              </a:spcBef>
              <a:spcAft>
                <a:spcPts val="0"/>
              </a:spcAft>
              <a:buSzPts val="1800"/>
              <a:buChar char="●"/>
            </a:pPr>
            <a:r>
              <a:rPr lang="en"/>
              <a:t>Provide UI for test case creation and editing to database</a:t>
            </a:r>
            <a:endParaRPr/>
          </a:p>
          <a:p>
            <a:pPr indent="-342900" lvl="0" marL="457200" rtl="0">
              <a:spcBef>
                <a:spcPts val="0"/>
              </a:spcBef>
              <a:spcAft>
                <a:spcPts val="0"/>
              </a:spcAft>
              <a:buSzPts val="1800"/>
              <a:buChar char="●"/>
            </a:pPr>
            <a:r>
              <a:rPr lang="en"/>
              <a:t>Tool to generate repetitive test cases into database</a:t>
            </a:r>
            <a:endParaRPr/>
          </a:p>
          <a:p>
            <a:pPr indent="-342900" lvl="0" marL="457200" rtl="0">
              <a:spcBef>
                <a:spcPts val="0"/>
              </a:spcBef>
              <a:spcAft>
                <a:spcPts val="0"/>
              </a:spcAft>
              <a:buSzPts val="1800"/>
              <a:buChar char="●"/>
            </a:pPr>
            <a:r>
              <a:rPr lang="en"/>
              <a:t>Hierarchical data structure in database to represent in a tree-structure the top level requirement broken down into more and more granular requirements, and finally into test cases for lowest level requirements [functions]</a:t>
            </a:r>
            <a:endParaRPr/>
          </a:p>
          <a:p>
            <a:pPr indent="0" lvl="0" marL="0" rtl="0">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nvSpPr>
        <p:spPr>
          <a:xfrm>
            <a:off x="1531625" y="1085850"/>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Thank you to the </a:t>
            </a:r>
            <a:r>
              <a:rPr b="1" lang="en" sz="2400" u="sng">
                <a:solidFill>
                  <a:schemeClr val="hlink"/>
                </a:solidFill>
                <a:latin typeface="Roboto"/>
                <a:ea typeface="Roboto"/>
                <a:cs typeface="Roboto"/>
                <a:sym typeface="Roboto"/>
                <a:hlinkClick r:id="rId3"/>
              </a:rPr>
              <a:t>Kotlin Office Hours</a:t>
            </a:r>
            <a:r>
              <a:rPr lang="en">
                <a:uFill>
                  <a:noFill/>
                </a:uFill>
                <a:hlinkClick r:id="rId4"/>
              </a:rPr>
              <a:t> meetup team</a:t>
            </a:r>
            <a:endParaRPr/>
          </a:p>
          <a:p>
            <a:pPr indent="0" lvl="0" marL="0">
              <a:spcBef>
                <a:spcPts val="0"/>
              </a:spcBef>
              <a:spcAft>
                <a:spcPts val="0"/>
              </a:spcAft>
              <a:buNone/>
            </a:pPr>
            <a:r>
              <a:rPr lang="en">
                <a:uFill>
                  <a:noFill/>
                </a:uFill>
                <a:hlinkClick r:id="rId5"/>
              </a:rPr>
              <a:t>for allowing me to present</a:t>
            </a:r>
            <a:r>
              <a:rPr lang="en"/>
              <a:t>, and for creating a space welcoming to newcomers and experienced kotlin developers!</a:t>
            </a:r>
            <a:endParaRPr/>
          </a:p>
          <a:p>
            <a:pPr indent="0" lvl="0" marL="0">
              <a:spcBef>
                <a:spcPts val="0"/>
              </a:spcBef>
              <a:spcAft>
                <a:spcPts val="0"/>
              </a:spcAft>
              <a:buNone/>
            </a:pPr>
            <a:r>
              <a:t/>
            </a:r>
            <a:endParaRPr/>
          </a:p>
          <a:p>
            <a:pPr indent="0" lvl="0" marL="0">
              <a:spcBef>
                <a:spcPts val="0"/>
              </a:spcBef>
              <a:spcAft>
                <a:spcPts val="0"/>
              </a:spcAft>
              <a:buNone/>
            </a:pPr>
            <a:r>
              <a:rPr lang="en">
                <a:solidFill>
                  <a:schemeClr val="dk1"/>
                </a:solidFill>
              </a:rPr>
              <a:t>Thanks to Paul Reilly for presenting TDD for Kotlin in February to create a strong foundation for this presentation.</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None/>
            </a:pPr>
            <a:r>
              <a:rPr lang="en"/>
              <a:t>Special thanks also to Ethan Strominger</a:t>
            </a:r>
            <a:endParaRPr/>
          </a:p>
          <a:p>
            <a:pPr indent="0" lvl="0" marL="0">
              <a:spcBef>
                <a:spcPts val="0"/>
              </a:spcBef>
              <a:spcAft>
                <a:spcPts val="0"/>
              </a:spcAft>
              <a:buNone/>
            </a:pPr>
            <a:r>
              <a:rPr lang="en"/>
              <a:t>of </a:t>
            </a:r>
            <a:r>
              <a:rPr b="1" lang="en" sz="2400" u="sng">
                <a:solidFill>
                  <a:schemeClr val="hlink"/>
                </a:solidFill>
                <a:latin typeface="Roboto"/>
                <a:ea typeface="Roboto"/>
                <a:cs typeface="Roboto"/>
                <a:sym typeface="Roboto"/>
                <a:hlinkClick r:id="rId6"/>
              </a:rPr>
              <a:t>Boston Software Craftsmanship</a:t>
            </a:r>
            <a:endParaRPr b="1" sz="2400" u="sng">
              <a:solidFill>
                <a:schemeClr val="hlink"/>
              </a:solidFill>
              <a:latin typeface="Roboto"/>
              <a:ea typeface="Roboto"/>
              <a:cs typeface="Roboto"/>
              <a:sym typeface="Roboto"/>
              <a:hlinkClick r:id="rId7"/>
            </a:endParaRPr>
          </a:p>
          <a:p>
            <a:pPr indent="0" lvl="0" marL="0">
              <a:spcBef>
                <a:spcPts val="0"/>
              </a:spcBef>
              <a:spcAft>
                <a:spcPts val="0"/>
              </a:spcAft>
              <a:buNone/>
            </a:pPr>
            <a:r>
              <a:rPr lang="en"/>
              <a:t>whose dojo and the katas we work on taught me everything I know about TDD and DDD!</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uFill>
                <a:noFill/>
              </a:uFill>
              <a:hlinkClick r:id="rId8"/>
            </a:endParaRPr>
          </a:p>
          <a:p>
            <a:pPr indent="0" lvl="0" marL="0">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nvSpPr>
        <p:spPr>
          <a:xfrm>
            <a:off x="240025" y="532500"/>
            <a:ext cx="8595300" cy="235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Erik Pohl</a:t>
            </a:r>
            <a:endParaRPr/>
          </a:p>
          <a:p>
            <a:pPr indent="0" lvl="0" marL="0" rtl="0">
              <a:spcBef>
                <a:spcPts val="0"/>
              </a:spcBef>
              <a:spcAft>
                <a:spcPts val="0"/>
              </a:spcAft>
              <a:buNone/>
            </a:pPr>
            <a:r>
              <a:rPr lang="en" u="sng">
                <a:solidFill>
                  <a:schemeClr val="hlink"/>
                </a:solidFill>
                <a:hlinkClick r:id="rId3"/>
              </a:rPr>
              <a:t>erik_pohl@hotmail.com</a:t>
            </a:r>
            <a:endParaRPr/>
          </a:p>
          <a:p>
            <a:pPr indent="0" lvl="0" marL="0" rtl="0">
              <a:spcBef>
                <a:spcPts val="0"/>
              </a:spcBef>
              <a:spcAft>
                <a:spcPts val="0"/>
              </a:spcAft>
              <a:buNone/>
            </a:pPr>
            <a:r>
              <a:rPr lang="en" u="sng">
                <a:solidFill>
                  <a:schemeClr val="hlink"/>
                </a:solidFill>
                <a:hlinkClick r:id="rId4"/>
              </a:rPr>
              <a:t>iotasubscript@gmail.com</a:t>
            </a:r>
            <a:endParaRPr/>
          </a:p>
          <a:p>
            <a:pPr indent="0" lvl="0" marL="0" rtl="0">
              <a:spcBef>
                <a:spcPts val="0"/>
              </a:spcBef>
              <a:spcAft>
                <a:spcPts val="0"/>
              </a:spcAft>
              <a:buNone/>
            </a:pPr>
            <a:r>
              <a:rPr lang="en"/>
              <a:t>Linked In: </a:t>
            </a:r>
            <a:r>
              <a:rPr lang="en" u="sng">
                <a:solidFill>
                  <a:schemeClr val="hlink"/>
                </a:solidFill>
                <a:hlinkClick r:id="rId5"/>
              </a:rPr>
              <a:t>https://www.linkedin.com/in/erik-pohl-0792159/</a:t>
            </a:r>
            <a:endParaRPr/>
          </a:p>
          <a:p>
            <a:pPr indent="0" lvl="0" marL="0">
              <a:spcBef>
                <a:spcPts val="0"/>
              </a:spcBef>
              <a:spcAft>
                <a:spcPts val="0"/>
              </a:spcAft>
              <a:buNone/>
            </a:pPr>
            <a:r>
              <a:rPr lang="en"/>
              <a:t>GitHub:</a:t>
            </a:r>
            <a:r>
              <a:rPr lang="en" u="sng">
                <a:solidFill>
                  <a:schemeClr val="hlink"/>
                </a:solidFill>
                <a:hlinkClick r:id="rId6"/>
              </a:rPr>
              <a:t>https://github.com/ErikPohl-Lot49-Projects/Erik-Pohl-Repo/tree/master/kotlin/kotlinTDDandDDD</a:t>
            </a:r>
            <a:endParaRPr/>
          </a:p>
          <a:p>
            <a:pPr indent="0" lvl="0" marL="0" rtl="0">
              <a:spcBef>
                <a:spcPts val="0"/>
              </a:spcBef>
              <a:spcAft>
                <a:spcPts val="0"/>
              </a:spcAft>
              <a:buNone/>
            </a:pPr>
            <a:r>
              <a:t/>
            </a:r>
            <a:endParaRPr/>
          </a:p>
          <a:p>
            <a:pPr indent="0" lvl="0" marL="0" rtl="0">
              <a:spcBef>
                <a:spcPts val="0"/>
              </a:spcBef>
              <a:spcAft>
                <a:spcPts val="0"/>
              </a:spcAft>
              <a:buNone/>
            </a:pPr>
            <a:r>
              <a:rPr lang="en"/>
              <a:t>The presenter is actively</a:t>
            </a:r>
            <a:r>
              <a:rPr b="1" lang="en"/>
              <a:t> </a:t>
            </a:r>
            <a:r>
              <a:rPr b="1" lang="en" u="sng"/>
              <a:t>looking for a job</a:t>
            </a:r>
            <a:r>
              <a:rPr lang="en"/>
              <a:t> to find interesting challenges to learn from with amazing folks.</a:t>
            </a:r>
            <a:endParaRPr/>
          </a:p>
        </p:txBody>
      </p:sp>
      <p:pic>
        <p:nvPicPr>
          <p:cNvPr id="490" name="Shape 490"/>
          <p:cNvPicPr preferRelativeResize="0"/>
          <p:nvPr/>
        </p:nvPicPr>
        <p:blipFill>
          <a:blip r:embed="rId7">
            <a:alphaModFix/>
          </a:blip>
          <a:stretch>
            <a:fillRect/>
          </a:stretch>
        </p:blipFill>
        <p:spPr>
          <a:xfrm>
            <a:off x="1382150" y="2401775"/>
            <a:ext cx="2265875" cy="2265875"/>
          </a:xfrm>
          <a:prstGeom prst="rect">
            <a:avLst/>
          </a:prstGeom>
          <a:noFill/>
          <a:ln>
            <a:noFill/>
          </a:ln>
        </p:spPr>
      </p:pic>
      <p:sp>
        <p:nvSpPr>
          <p:cNvPr id="491" name="Shape 491"/>
          <p:cNvSpPr txBox="1"/>
          <p:nvPr/>
        </p:nvSpPr>
        <p:spPr>
          <a:xfrm>
            <a:off x="3648025" y="2990950"/>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My cat, Fritz, who helped a little with this slide deck.</a:t>
            </a:r>
            <a:endParaRPr/>
          </a:p>
          <a:p>
            <a:pPr indent="0" lvl="0" marL="0" rtl="0">
              <a:spcBef>
                <a:spcPts val="0"/>
              </a:spcBef>
              <a:spcAft>
                <a:spcPts val="0"/>
              </a:spcAft>
              <a:buNone/>
            </a:pPr>
            <a:r>
              <a:rPr lang="en"/>
              <a:t>(Fritz is actively not looking for a job.)</a:t>
            </a:r>
            <a:endParaRPr/>
          </a:p>
          <a:p>
            <a:pPr indent="0" lvl="0" marL="0" rtl="0">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nvSpPr>
        <p:spPr>
          <a:xfrm>
            <a:off x="754375" y="594350"/>
            <a:ext cx="6583800" cy="441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Links:</a:t>
            </a:r>
            <a:endParaRPr/>
          </a:p>
          <a:p>
            <a:pPr indent="0" lvl="0" marL="0">
              <a:spcBef>
                <a:spcPts val="0"/>
              </a:spcBef>
              <a:spcAft>
                <a:spcPts val="0"/>
              </a:spcAft>
              <a:buNone/>
            </a:pPr>
            <a:r>
              <a:t/>
            </a:r>
            <a:endParaRPr/>
          </a:p>
          <a:p>
            <a:pPr indent="0" lvl="0" marL="0">
              <a:spcBef>
                <a:spcPts val="0"/>
              </a:spcBef>
              <a:spcAft>
                <a:spcPts val="0"/>
              </a:spcAft>
              <a:buNone/>
            </a:pPr>
            <a:r>
              <a:rPr lang="en"/>
              <a:t>Kotlintest reference with excellent examples:</a:t>
            </a:r>
            <a:endParaRPr/>
          </a:p>
          <a:p>
            <a:pPr indent="0" lvl="0" marL="0">
              <a:spcBef>
                <a:spcPts val="0"/>
              </a:spcBef>
              <a:spcAft>
                <a:spcPts val="0"/>
              </a:spcAft>
              <a:buNone/>
            </a:pPr>
            <a:r>
              <a:rPr lang="en" u="sng">
                <a:solidFill>
                  <a:schemeClr val="hlink"/>
                </a:solidFill>
                <a:hlinkClick r:id="rId3"/>
              </a:rPr>
              <a:t>https://github.com/kotlintest/kotlintest</a:t>
            </a:r>
            <a:endParaRPr/>
          </a:p>
          <a:p>
            <a:pPr indent="0" lvl="0" marL="0">
              <a:spcBef>
                <a:spcPts val="0"/>
              </a:spcBef>
              <a:spcAft>
                <a:spcPts val="0"/>
              </a:spcAft>
              <a:buNone/>
            </a:pPr>
            <a:r>
              <a:t/>
            </a:r>
            <a:endParaRPr/>
          </a:p>
          <a:p>
            <a:pPr indent="0" lvl="0" marL="0">
              <a:spcBef>
                <a:spcPts val="0"/>
              </a:spcBef>
              <a:spcAft>
                <a:spcPts val="0"/>
              </a:spcAft>
              <a:buNone/>
            </a:pPr>
            <a:r>
              <a:rPr lang="en"/>
              <a:t>The importance of katas for practice and adoption:</a:t>
            </a:r>
            <a:endParaRPr/>
          </a:p>
          <a:p>
            <a:pPr indent="0" lvl="0" marL="0">
              <a:spcBef>
                <a:spcPts val="0"/>
              </a:spcBef>
              <a:spcAft>
                <a:spcPts val="0"/>
              </a:spcAft>
              <a:buNone/>
            </a:pPr>
            <a:r>
              <a:rPr lang="en" u="sng">
                <a:solidFill>
                  <a:schemeClr val="hlink"/>
                </a:solidFill>
                <a:hlinkClick r:id="rId4"/>
              </a:rPr>
              <a:t>http://www.peterprovost.org/blog/2012/05/02/kata-the-only-way-to-learn-tdd/</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Shape 5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Have a nice Kotlin!</a:t>
            </a:r>
            <a:endParaRPr/>
          </a:p>
        </p:txBody>
      </p:sp>
      <p:sp>
        <p:nvSpPr>
          <p:cNvPr id="502" name="Shape 502"/>
          <p:cNvSpPr txBox="1"/>
          <p:nvPr/>
        </p:nvSpPr>
        <p:spPr>
          <a:xfrm>
            <a:off x="422900" y="240025"/>
            <a:ext cx="6583800" cy="76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000"/>
              <a:t>Thank you!</a:t>
            </a:r>
            <a:endParaRPr b="1"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922775" y="1937300"/>
            <a:ext cx="1830226" cy="2408924"/>
          </a:xfrm>
          <a:prstGeom prst="rect">
            <a:avLst/>
          </a:prstGeom>
          <a:noFill/>
          <a:ln>
            <a:noFill/>
          </a:ln>
        </p:spPr>
      </p:pic>
      <p:sp>
        <p:nvSpPr>
          <p:cNvPr id="100" name="Shape 100"/>
          <p:cNvSpPr txBox="1"/>
          <p:nvPr/>
        </p:nvSpPr>
        <p:spPr>
          <a:xfrm>
            <a:off x="237925" y="453175"/>
            <a:ext cx="8553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 sz="3000" u="sng"/>
              <a:t>What the business wants from dev team 1</a:t>
            </a:r>
            <a:endParaRPr b="1" i="1" sz="3000" u="sng"/>
          </a:p>
        </p:txBody>
      </p:sp>
      <p:sp>
        <p:nvSpPr>
          <p:cNvPr id="101" name="Shape 101"/>
          <p:cNvSpPr txBox="1"/>
          <p:nvPr/>
        </p:nvSpPr>
        <p:spPr>
          <a:xfrm>
            <a:off x="2618400" y="1937300"/>
            <a:ext cx="6525600" cy="761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a:t>It accepts X cups of water, an empty glass carafe, dry ground coffee beans, and a clean coffee filter as input.</a:t>
            </a:r>
            <a:endParaRPr/>
          </a:p>
          <a:p>
            <a:pPr indent="-317500" lvl="0" marL="457200" rtl="0">
              <a:spcBef>
                <a:spcPts val="0"/>
              </a:spcBef>
              <a:spcAft>
                <a:spcPts val="0"/>
              </a:spcAft>
              <a:buSzPts val="1400"/>
              <a:buAutoNum type="arabicPeriod"/>
            </a:pPr>
            <a:r>
              <a:rPr lang="en"/>
              <a:t>It makes X cups of coffee as output.</a:t>
            </a:r>
            <a:endParaRPr/>
          </a:p>
          <a:p>
            <a:pPr indent="-317500" lvl="0" marL="457200" rtl="0">
              <a:spcBef>
                <a:spcPts val="0"/>
              </a:spcBef>
              <a:spcAft>
                <a:spcPts val="0"/>
              </a:spcAft>
              <a:buSzPts val="1400"/>
              <a:buAutoNum type="arabicPeriod"/>
            </a:pPr>
            <a:r>
              <a:rPr lang="en"/>
              <a:t>You can program it to start making the coffee at 8am.</a:t>
            </a:r>
            <a:endParaRPr/>
          </a:p>
          <a:p>
            <a:pPr indent="-317500" lvl="0" marL="457200">
              <a:spcBef>
                <a:spcPts val="0"/>
              </a:spcBef>
              <a:spcAft>
                <a:spcPts val="0"/>
              </a:spcAft>
              <a:buSzPts val="1400"/>
              <a:buAutoNum type="arabicPeriod"/>
            </a:pPr>
            <a:r>
              <a:rPr lang="en"/>
              <a:t>You can turn it off.</a:t>
            </a:r>
            <a:endParaRPr/>
          </a:p>
        </p:txBody>
      </p:sp>
      <p:sp>
        <p:nvSpPr>
          <p:cNvPr id="102" name="Shape 102"/>
          <p:cNvSpPr txBox="1"/>
          <p:nvPr/>
        </p:nvSpPr>
        <p:spPr>
          <a:xfrm>
            <a:off x="736400" y="1246225"/>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“Development team 2 needs a coffee maker so they can develop code.”  </a:t>
            </a:r>
            <a:endParaRPr/>
          </a:p>
          <a:p>
            <a:pPr indent="0" lvl="0" marL="0">
              <a:spcBef>
                <a:spcPts val="0"/>
              </a:spcBef>
              <a:spcAft>
                <a:spcPts val="0"/>
              </a:spcAft>
              <a:buNone/>
            </a:pPr>
            <a:r>
              <a:rPr lang="en"/>
              <a:t>(Why not just buy it rather than make it?  We want to drink our own drip coffee!)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nvSpPr>
        <p:spPr>
          <a:xfrm>
            <a:off x="-150" y="453175"/>
            <a:ext cx="91440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sz="3000" u="sng"/>
              <a:t>What the dev team 1 engineers give the business</a:t>
            </a:r>
            <a:endParaRPr b="1" i="1" sz="3000" u="sng"/>
          </a:p>
        </p:txBody>
      </p:sp>
      <p:sp>
        <p:nvSpPr>
          <p:cNvPr id="108" name="Shape 108"/>
          <p:cNvSpPr txBox="1"/>
          <p:nvPr/>
        </p:nvSpPr>
        <p:spPr>
          <a:xfrm>
            <a:off x="2618400" y="1586100"/>
            <a:ext cx="6525600" cy="761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a:t>It accepts X cups of water, an empty glass carafe, dry ground coffee beans, and a clean coffee filter as input.</a:t>
            </a:r>
            <a:endParaRPr/>
          </a:p>
          <a:p>
            <a:pPr indent="-317500" lvl="0" marL="457200" rtl="0">
              <a:spcBef>
                <a:spcPts val="0"/>
              </a:spcBef>
              <a:spcAft>
                <a:spcPts val="0"/>
              </a:spcAft>
              <a:buSzPts val="1400"/>
              <a:buAutoNum type="arabicPeriod"/>
            </a:pPr>
            <a:r>
              <a:rPr lang="en"/>
              <a:t>It makes X cups of coffee as output.</a:t>
            </a:r>
            <a:endParaRPr/>
          </a:p>
          <a:p>
            <a:pPr indent="-317500" lvl="0" marL="457200" rtl="0">
              <a:spcBef>
                <a:spcPts val="0"/>
              </a:spcBef>
              <a:spcAft>
                <a:spcPts val="0"/>
              </a:spcAft>
              <a:buSzPts val="1400"/>
              <a:buAutoNum type="arabicPeriod"/>
            </a:pPr>
            <a:r>
              <a:rPr lang="en"/>
              <a:t>You can program it to start making the coffee at 8am.</a:t>
            </a:r>
            <a:endParaRPr/>
          </a:p>
          <a:p>
            <a:pPr indent="-317500" lvl="0" marL="457200" rtl="0">
              <a:spcBef>
                <a:spcPts val="0"/>
              </a:spcBef>
              <a:spcAft>
                <a:spcPts val="0"/>
              </a:spcAft>
              <a:buSzPts val="1400"/>
              <a:buAutoNum type="arabicPeriod"/>
            </a:pPr>
            <a:r>
              <a:rPr lang="en" strike="sngStrike"/>
              <a:t>You can turn it off.</a:t>
            </a:r>
            <a:r>
              <a:rPr lang="en"/>
              <a:t> "I'm sorry Dave, I'm afraid I can't do that.”</a:t>
            </a:r>
            <a:endParaRPr/>
          </a:p>
          <a:p>
            <a:pPr indent="0" lvl="0" marL="0" rtl="0">
              <a:spcBef>
                <a:spcPts val="0"/>
              </a:spcBef>
              <a:spcAft>
                <a:spcPts val="0"/>
              </a:spcAft>
              <a:buNone/>
            </a:pPr>
            <a:r>
              <a:t/>
            </a:r>
            <a:endParaRPr/>
          </a:p>
        </p:txBody>
      </p:sp>
      <p:pic>
        <p:nvPicPr>
          <p:cNvPr id="109" name="Shape 109"/>
          <p:cNvPicPr preferRelativeResize="0"/>
          <p:nvPr/>
        </p:nvPicPr>
        <p:blipFill>
          <a:blip r:embed="rId3">
            <a:alphaModFix/>
          </a:blip>
          <a:stretch>
            <a:fillRect/>
          </a:stretch>
        </p:blipFill>
        <p:spPr>
          <a:xfrm>
            <a:off x="124952" y="1631425"/>
            <a:ext cx="2640050" cy="1490350"/>
          </a:xfrm>
          <a:prstGeom prst="rect">
            <a:avLst/>
          </a:prstGeom>
          <a:noFill/>
          <a:ln>
            <a:noFill/>
          </a:ln>
        </p:spPr>
      </p:pic>
      <p:sp>
        <p:nvSpPr>
          <p:cNvPr id="110" name="Shape 110"/>
          <p:cNvSpPr txBox="1"/>
          <p:nvPr/>
        </p:nvSpPr>
        <p:spPr>
          <a:xfrm>
            <a:off x="922775" y="3194850"/>
            <a:ext cx="65256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Side effects:</a:t>
            </a:r>
            <a:endParaRPr/>
          </a:p>
          <a:p>
            <a:pPr indent="-317500" lvl="0" marL="457200" rtl="0">
              <a:spcBef>
                <a:spcPts val="0"/>
              </a:spcBef>
              <a:spcAft>
                <a:spcPts val="0"/>
              </a:spcAft>
              <a:buSzPts val="1400"/>
              <a:buAutoNum type="arabicPeriod"/>
            </a:pPr>
            <a:r>
              <a:rPr lang="en"/>
              <a:t>You didn’t test one of the requirements.</a:t>
            </a:r>
            <a:endParaRPr/>
          </a:p>
          <a:p>
            <a:pPr indent="-317500" lvl="0" marL="457200" rtl="0">
              <a:spcBef>
                <a:spcPts val="0"/>
              </a:spcBef>
              <a:spcAft>
                <a:spcPts val="0"/>
              </a:spcAft>
              <a:buSzPts val="1400"/>
              <a:buAutoNum type="arabicPeriod"/>
            </a:pPr>
            <a:r>
              <a:rPr lang="en"/>
              <a:t>The product is 2 years late and development team 2 hasn’t developed any code in those 2 years.</a:t>
            </a:r>
            <a:endParaRPr/>
          </a:p>
          <a:p>
            <a:pPr indent="-317500" lvl="0" marL="457200" rtl="0">
              <a:spcBef>
                <a:spcPts val="0"/>
              </a:spcBef>
              <a:spcAft>
                <a:spcPts val="0"/>
              </a:spcAft>
              <a:buSzPts val="1400"/>
              <a:buAutoNum type="arabicPeriod"/>
            </a:pPr>
            <a:r>
              <a:rPr lang="en"/>
              <a:t>You are now depleting the world’s supply of coffee beans, empty glass carafes, clean coffee filters, and water at a rate which alarms the world governments, leading to an armed conflict to terminate the product.</a:t>
            </a:r>
            <a:endParaRPr/>
          </a:p>
        </p:txBody>
      </p:sp>
      <p:sp>
        <p:nvSpPr>
          <p:cNvPr id="111" name="Shape 111"/>
          <p:cNvSpPr txBox="1"/>
          <p:nvPr/>
        </p:nvSpPr>
        <p:spPr>
          <a:xfrm>
            <a:off x="759075" y="1148150"/>
            <a:ext cx="65256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“Development team 2 needs a coffee maker so they can develop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Shape 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Test Driven Development, or “Green”</a:t>
            </a:r>
            <a:endParaRPr/>
          </a:p>
        </p:txBody>
      </p:sp>
      <p:sp>
        <p:nvSpPr>
          <p:cNvPr id="117" name="Shape 1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CC0000"/>
                </a:solidFill>
              </a:rPr>
              <a:t>Not not doing the right thing</a:t>
            </a:r>
            <a:endParaRPr>
              <a:solidFill>
                <a:srgbClr val="CC0000"/>
              </a:solidFill>
            </a:endParaRPr>
          </a:p>
        </p:txBody>
      </p:sp>
      <p:pic>
        <p:nvPicPr>
          <p:cNvPr id="118" name="Shape 118"/>
          <p:cNvPicPr preferRelativeResize="0"/>
          <p:nvPr/>
        </p:nvPicPr>
        <p:blipFill>
          <a:blip r:embed="rId4">
            <a:alphaModFix/>
          </a:blip>
          <a:stretch>
            <a:fillRect/>
          </a:stretch>
        </p:blipFill>
        <p:spPr>
          <a:xfrm>
            <a:off x="3974722" y="3521475"/>
            <a:ext cx="989425" cy="149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